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74" r:id="rId2"/>
    <p:sldId id="270" r:id="rId3"/>
    <p:sldId id="276" r:id="rId4"/>
    <p:sldId id="279" r:id="rId5"/>
    <p:sldId id="280" r:id="rId6"/>
    <p:sldId id="283" r:id="rId7"/>
    <p:sldId id="281" r:id="rId8"/>
    <p:sldId id="282" r:id="rId9"/>
    <p:sldId id="278" r:id="rId10"/>
    <p:sldId id="277" r:id="rId11"/>
  </p:sldIdLst>
  <p:sldSz cx="12192000" cy="6858000"/>
  <p:notesSz cx="6858000" cy="9144000"/>
  <p:embeddedFontLst>
    <p:embeddedFont>
      <p:font typeface="Arial Black" panose="020B0A04020102020204" pitchFamily="34" charset="0"/>
      <p:bold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Comfortaa" panose="00000500000000000000" pitchFamily="2" charset="0"/>
      <p:regular r:id="rId20"/>
      <p:bold r:id="rId21"/>
    </p:embeddedFont>
    <p:embeddedFont>
      <p:font typeface="FSP DEMO - Organetto UltraBold" panose="00000900000000000000" pitchFamily="50" charset="0"/>
      <p:bold r:id="rId22"/>
    </p:embeddedFont>
    <p:embeddedFont>
      <p:font typeface="Metropolis Medium" panose="00000600000000000000" pitchFamily="50" charset="0"/>
      <p:regular r:id="rId23"/>
    </p:embeddedFont>
  </p:embeddedFontLst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7320"/>
    <a:srgbClr val="EDE620"/>
    <a:srgbClr val="000000"/>
    <a:srgbClr val="F47621"/>
    <a:srgbClr val="1B9551"/>
    <a:srgbClr val="BB0A02"/>
    <a:srgbClr val="027733"/>
    <a:srgbClr val="004405"/>
    <a:srgbClr val="F03E30"/>
    <a:srgbClr val="0C74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00" autoAdjust="0"/>
    <p:restoredTop sz="66067" autoAdjust="0"/>
  </p:normalViewPr>
  <p:slideViewPr>
    <p:cSldViewPr snapToGrid="0">
      <p:cViewPr varScale="1">
        <p:scale>
          <a:sx n="52" d="100"/>
          <a:sy n="52" d="100"/>
        </p:scale>
        <p:origin x="42" y="138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7AA67-EEC5-43A3-97CB-9927618A1170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CF7E2-095F-4405-8A52-BA265146C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395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CF7E2-095F-4405-8A52-BA265146C0F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19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CF7E2-095F-4405-8A52-BA265146C0F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367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CF7E2-095F-4405-8A52-BA265146C0F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732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CF7E2-095F-4405-8A52-BA265146C0F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087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CF7E2-095F-4405-8A52-BA265146C0F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857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CF7E2-095F-4405-8A52-BA265146C0F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616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CF7E2-095F-4405-8A52-BA265146C0F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044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CF7E2-095F-4405-8A52-BA265146C0F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15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CF7E2-095F-4405-8A52-BA265146C0F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53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6D26A-6AFF-4C64-9569-181BE5F652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285BC8-8BFE-4097-B2D1-3AAC11E992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CF7E53-92A8-4310-8366-86831026C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AF61-0A52-4CAB-8728-696318CEF44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F7906-9CBD-4E85-8B20-488C78DD9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BDE37-2735-4373-AE4A-1C6411344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EEA1-D286-4747-B8C1-51629105C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548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FA2BD-E8F1-4070-85E8-38AE6B8CB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B99087-0120-4073-ACA3-7F15877CA4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4AE9A-2235-48C5-B710-DE453ED66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AF61-0A52-4CAB-8728-696318CEF44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C8F2D-CC3A-471A-968D-35D6F9211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7AF30-CEC5-45F9-A6DC-C5B37F1ED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EEA1-D286-4747-B8C1-51629105C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42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4F1382-8809-4046-9782-5B0BBADB3C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9E9110-7A42-4FB8-9BC6-7A62BC8A39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77484-F9ED-4E96-B988-5EF718ECD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AF61-0A52-4CAB-8728-696318CEF44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77B29B-C1C0-4561-9E5F-750055C40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5E06C6-3B86-4087-9D99-0F8E819AE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EEA1-D286-4747-B8C1-51629105C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93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3E80F-0364-4535-9BB1-45E0E6522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887D7-1242-4932-86C3-61A4344605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75E12-CA50-4BF1-85EC-FDD89788B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AF61-0A52-4CAB-8728-696318CEF44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DFF95C-E8A9-4C83-999A-5881D9C00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52918-0419-43C4-A66A-A8DB3D929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EEA1-D286-4747-B8C1-51629105C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42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EE89C-7F67-4C0A-818B-7181623D6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B2E2AA-EC76-4B9A-BECB-AC90E74D7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BF85B-65F0-4A2D-8D46-17D14FD7E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AF61-0A52-4CAB-8728-696318CEF44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184F2-D940-4C08-8C62-8FEFDE8FA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D8E29-2AFB-4824-ABC4-E852514AE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EEA1-D286-4747-B8C1-51629105C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328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65F6E-80F4-40BB-91D2-F7E209883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88F13-4168-46C3-956F-18319D96C0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1FBD96-F2AF-4957-8A54-DE4F8417AA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F9E0C7-E8D5-4ABA-9E0B-4B47D795D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AF61-0A52-4CAB-8728-696318CEF44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FCC6EC-6990-4642-85DE-01646643B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8091-C21B-43D6-8D03-EE521BFA6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EEA1-D286-4747-B8C1-51629105C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45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705BC-F614-47E6-9048-8086A7754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B5A82A-DB4B-4426-88AB-E4CBB886C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2FF77E-EBA2-4BC2-80E5-F8FE91C8A6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061A60-0D21-47DC-9BD5-83D5724794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33B14A-C7F3-453C-9C61-4B4BFE48EA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66279F-F940-4A90-BE6B-5D7B901F3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AF61-0A52-4CAB-8728-696318CEF44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1B2529-DA08-47A4-A86B-FE95C4235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FFF42D-6E1C-4BDD-842A-B7B2750B4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EEA1-D286-4747-B8C1-51629105C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64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28A5-0B77-4B41-BC0C-A5E111B2E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03312D-27C0-4357-AC35-428C130BC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AF61-0A52-4CAB-8728-696318CEF44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EE3A5E-D5E0-4608-AE02-45FFE46B5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2DC97A-93C1-4B6F-B4DF-49B9A96B9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EEA1-D286-4747-B8C1-51629105C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87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576E7C-50BD-451F-91DC-C55171341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AF61-0A52-4CAB-8728-696318CEF44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B24CB5-93D5-48E5-995F-CB9260219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0F861B-174C-4DFD-9F72-8C5D256E9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EEA1-D286-4747-B8C1-51629105C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72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8663-5220-4245-8A8D-600D11311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3A232-F5C8-45BC-B2B5-F9294B9A3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3C43D8-EA9D-4B4C-B79A-C9CF3439C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FD3628-41A8-41E7-A3A3-6AB279D75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AF61-0A52-4CAB-8728-696318CEF44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973569-E44D-4DEA-945E-59A1263DC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75692-45B1-4717-95B6-5AAD5A5ED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EEA1-D286-4747-B8C1-51629105C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257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47667-8760-457A-B1CF-F1DF0A2C4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A77F6E-4736-43F8-BFDE-805DC8FB0E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416A17-CF14-4281-A5F6-AC8E46230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9F52E6-C7A8-4943-B210-0A3FB1C8A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AF61-0A52-4CAB-8728-696318CEF44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5BCC5A-64C2-4249-8332-183F30D9D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E2F019-61DB-4BB9-B494-31EA4A1BF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EEA1-D286-4747-B8C1-51629105C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143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EDBFDD-DEAA-4DB9-8B7D-513CEF668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5C1DE3-9FE8-44B0-B78D-F495BD76C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D68EC-1416-4A10-B1BB-BBABC3CB35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6AF61-0A52-4CAB-8728-696318CEF44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A4A75-1818-4130-B623-BF2224B029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FC10C7-FDFD-4955-9B81-1574226E0C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5EEA1-D286-4747-B8C1-51629105C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049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8.png"/><Relationship Id="rId3" Type="http://schemas.openxmlformats.org/officeDocument/2006/relationships/audio" Target="../media/media10.mp3"/><Relationship Id="rId7" Type="http://schemas.openxmlformats.org/officeDocument/2006/relationships/image" Target="../media/image6.png"/><Relationship Id="rId12" Type="http://schemas.openxmlformats.org/officeDocument/2006/relationships/image" Target="../media/image7.png"/><Relationship Id="rId2" Type="http://schemas.microsoft.com/office/2007/relationships/media" Target="../media/media10.mp3"/><Relationship Id="rId1" Type="http://schemas.openxmlformats.org/officeDocument/2006/relationships/tags" Target="../tags/tag10.xml"/><Relationship Id="rId6" Type="http://schemas.openxmlformats.org/officeDocument/2006/relationships/image" Target="../media/image5.png"/><Relationship Id="rId11" Type="http://schemas.openxmlformats.org/officeDocument/2006/relationships/image" Target="../media/image42.jp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4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0.jpeg"/><Relationship Id="rId1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2.mp3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g"/><Relationship Id="rId18" Type="http://schemas.openxmlformats.org/officeDocument/2006/relationships/image" Target="../media/image4.png"/><Relationship Id="rId3" Type="http://schemas.openxmlformats.org/officeDocument/2006/relationships/audio" Target="../media/media3.mp3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" Type="http://schemas.microsoft.com/office/2007/relationships/media" Target="../media/media3.mp3"/><Relationship Id="rId16" Type="http://schemas.openxmlformats.org/officeDocument/2006/relationships/image" Target="../media/image8.png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Relationship Id="rId1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audio" Target="../media/media4.mp3"/><Relationship Id="rId7" Type="http://schemas.openxmlformats.org/officeDocument/2006/relationships/image" Target="../media/image7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microsoft.com/office/2007/relationships/media" Target="../media/media4.mp3"/><Relationship Id="rId16" Type="http://schemas.openxmlformats.org/officeDocument/2006/relationships/image" Target="../media/image24.png"/><Relationship Id="rId20" Type="http://schemas.openxmlformats.org/officeDocument/2006/relationships/image" Target="../media/image4.png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11" Type="http://schemas.openxmlformats.org/officeDocument/2006/relationships/image" Target="../media/image19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23.png"/><Relationship Id="rId10" Type="http://schemas.openxmlformats.org/officeDocument/2006/relationships/image" Target="../media/image17.png"/><Relationship Id="rId19" Type="http://schemas.openxmlformats.org/officeDocument/2006/relationships/image" Target="../media/image2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audio" Target="../media/media5.mp3"/><Relationship Id="rId7" Type="http://schemas.openxmlformats.org/officeDocument/2006/relationships/image" Target="../media/image7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microsoft.com/office/2007/relationships/media" Target="../media/media5.mp3"/><Relationship Id="rId16" Type="http://schemas.openxmlformats.org/officeDocument/2006/relationships/image" Target="../media/image24.png"/><Relationship Id="rId20" Type="http://schemas.openxmlformats.org/officeDocument/2006/relationships/image" Target="../media/image4.png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11" Type="http://schemas.openxmlformats.org/officeDocument/2006/relationships/image" Target="../media/image19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23.png"/><Relationship Id="rId10" Type="http://schemas.openxmlformats.org/officeDocument/2006/relationships/image" Target="../media/image28.png"/><Relationship Id="rId19" Type="http://schemas.openxmlformats.org/officeDocument/2006/relationships/image" Target="../media/image2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6.mp3"/><Relationship Id="rId7" Type="http://schemas.openxmlformats.org/officeDocument/2006/relationships/image" Target="../media/image7.png"/><Relationship Id="rId12" Type="http://schemas.openxmlformats.org/officeDocument/2006/relationships/image" Target="../media/image4.png"/><Relationship Id="rId2" Type="http://schemas.microsoft.com/office/2007/relationships/media" Target="../media/media6.mp3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11" Type="http://schemas.openxmlformats.org/officeDocument/2006/relationships/image" Target="../media/image30.jp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29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5.png"/><Relationship Id="rId3" Type="http://schemas.openxmlformats.org/officeDocument/2006/relationships/audio" Target="../media/media7.mp3"/><Relationship Id="rId7" Type="http://schemas.openxmlformats.org/officeDocument/2006/relationships/image" Target="../media/image7.png"/><Relationship Id="rId12" Type="http://schemas.openxmlformats.org/officeDocument/2006/relationships/image" Target="../media/image34.png"/><Relationship Id="rId2" Type="http://schemas.microsoft.com/office/2007/relationships/media" Target="../media/media7.mp3"/><Relationship Id="rId16" Type="http://schemas.openxmlformats.org/officeDocument/2006/relationships/image" Target="../media/image4.png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11" Type="http://schemas.openxmlformats.org/officeDocument/2006/relationships/image" Target="../media/image33.png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4.png"/><Relationship Id="rId3" Type="http://schemas.openxmlformats.org/officeDocument/2006/relationships/audio" Target="../media/media8.mp3"/><Relationship Id="rId7" Type="http://schemas.openxmlformats.org/officeDocument/2006/relationships/image" Target="../media/image38.png"/><Relationship Id="rId12" Type="http://schemas.openxmlformats.org/officeDocument/2006/relationships/image" Target="../media/image33.png"/><Relationship Id="rId17" Type="http://schemas.openxmlformats.org/officeDocument/2006/relationships/image" Target="../media/image4.png"/><Relationship Id="rId2" Type="http://schemas.microsoft.com/office/2007/relationships/media" Target="../media/media8.mp3"/><Relationship Id="rId16" Type="http://schemas.openxmlformats.org/officeDocument/2006/relationships/image" Target="../media/image37.png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11" Type="http://schemas.openxmlformats.org/officeDocument/2006/relationships/image" Target="../media/image32.png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.png"/><Relationship Id="rId3" Type="http://schemas.openxmlformats.org/officeDocument/2006/relationships/audio" Target="../media/media9.mp3"/><Relationship Id="rId7" Type="http://schemas.openxmlformats.org/officeDocument/2006/relationships/image" Target="../media/image39.jpeg"/><Relationship Id="rId12" Type="http://schemas.openxmlformats.org/officeDocument/2006/relationships/image" Target="../media/image8.png"/><Relationship Id="rId2" Type="http://schemas.microsoft.com/office/2007/relationships/media" Target="../media/media9.mp3"/><Relationship Id="rId1" Type="http://schemas.openxmlformats.org/officeDocument/2006/relationships/tags" Target="../tags/tag9.xml"/><Relationship Id="rId6" Type="http://schemas.openxmlformats.org/officeDocument/2006/relationships/image" Target="../media/image38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42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3213B-AB30-B563-33DD-D8A430897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sun shining through the words&#10;&#10;Description automatically generated">
            <a:extLst>
              <a:ext uri="{FF2B5EF4-FFF2-40B4-BE49-F238E27FC236}">
                <a16:creationId xmlns:a16="http://schemas.microsoft.com/office/drawing/2014/main" id="{6B5594D3-B23A-06E9-3C49-D2DDC97A63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C451EBE-304B-D168-47C1-D8907D150DF5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82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logo for a company&#10;&#10;Description automatically generated">
            <a:extLst>
              <a:ext uri="{FF2B5EF4-FFF2-40B4-BE49-F238E27FC236}">
                <a16:creationId xmlns:a16="http://schemas.microsoft.com/office/drawing/2014/main" id="{D1847889-4497-2BFB-BA74-B180FEFF22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4775454"/>
            <a:ext cx="6629400" cy="2000250"/>
          </a:xfrm>
          <a:prstGeom prst="rect">
            <a:avLst/>
          </a:prstGeom>
        </p:spPr>
      </p:pic>
      <p:pic>
        <p:nvPicPr>
          <p:cNvPr id="14" name="Picture 13" descr="A black circle with a letter r&#10;&#10;Description automatically generated">
            <a:extLst>
              <a:ext uri="{FF2B5EF4-FFF2-40B4-BE49-F238E27FC236}">
                <a16:creationId xmlns:a16="http://schemas.microsoft.com/office/drawing/2014/main" id="{4E7778A6-C3D1-EAB8-F29A-6D6D378BBB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041" y="1620399"/>
            <a:ext cx="346851" cy="322295"/>
          </a:xfrm>
          <a:prstGeom prst="rect">
            <a:avLst/>
          </a:prstGeom>
        </p:spPr>
      </p:pic>
      <p:pic>
        <p:nvPicPr>
          <p:cNvPr id="4" name="StealthTint PPT VO v2-01">
            <a:hlinkClick r:id="" action="ppaction://media"/>
            <a:extLst>
              <a:ext uri="{FF2B5EF4-FFF2-40B4-BE49-F238E27FC236}">
                <a16:creationId xmlns:a16="http://schemas.microsoft.com/office/drawing/2014/main" id="{00CCC4D3-4FE0-A163-F645-84CF706516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17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orning">
            <a:extLst>
              <a:ext uri="{FF2B5EF4-FFF2-40B4-BE49-F238E27FC236}">
                <a16:creationId xmlns:a16="http://schemas.microsoft.com/office/drawing/2014/main" id="{15638A7B-3E47-D470-6443-AED9A44ADD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" r="2917"/>
          <a:stretch/>
        </p:blipFill>
        <p:spPr>
          <a:xfrm flipH="1">
            <a:off x="2515991" y="0"/>
            <a:ext cx="9676009" cy="6858000"/>
          </a:xfrm>
          <a:prstGeom prst="rect">
            <a:avLst/>
          </a:prstGeom>
        </p:spPr>
      </p:pic>
      <p:pic>
        <p:nvPicPr>
          <p:cNvPr id="42" name="Morning">
            <a:extLst>
              <a:ext uri="{FF2B5EF4-FFF2-40B4-BE49-F238E27FC236}">
                <a16:creationId xmlns:a16="http://schemas.microsoft.com/office/drawing/2014/main" id="{A691E81D-54B6-9375-3B65-F83D8539C5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" r="2917"/>
          <a:stretch/>
        </p:blipFill>
        <p:spPr>
          <a:xfrm flipH="1">
            <a:off x="2515991" y="-2"/>
            <a:ext cx="9676009" cy="6858000"/>
          </a:xfrm>
          <a:prstGeom prst="rect">
            <a:avLst/>
          </a:prstGeom>
        </p:spPr>
      </p:pic>
      <p:grpSp>
        <p:nvGrpSpPr>
          <p:cNvPr id="18" name="Group 17" hidden="1">
            <a:extLst>
              <a:ext uri="{FF2B5EF4-FFF2-40B4-BE49-F238E27FC236}">
                <a16:creationId xmlns:a16="http://schemas.microsoft.com/office/drawing/2014/main" id="{818EE5F8-4313-CCE4-ED97-D51237E1622D}"/>
              </a:ext>
            </a:extLst>
          </p:cNvPr>
          <p:cNvGrpSpPr/>
          <p:nvPr/>
        </p:nvGrpSpPr>
        <p:grpSpPr>
          <a:xfrm>
            <a:off x="2255029" y="-16"/>
            <a:ext cx="9940311" cy="6858008"/>
            <a:chOff x="2255029" y="-16"/>
            <a:chExt cx="9940311" cy="6858008"/>
          </a:xfrm>
        </p:grpSpPr>
        <p:sp>
          <p:nvSpPr>
            <p:cNvPr id="3" name="Gray Bkg">
              <a:extLst>
                <a:ext uri="{FF2B5EF4-FFF2-40B4-BE49-F238E27FC236}">
                  <a16:creationId xmlns:a16="http://schemas.microsoft.com/office/drawing/2014/main" id="{AC1E233F-C788-B296-3B5B-872FF7E5EE8E}"/>
                </a:ext>
              </a:extLst>
            </p:cNvPr>
            <p:cNvSpPr>
              <a:spLocks/>
            </p:cNvSpPr>
            <p:nvPr/>
          </p:nvSpPr>
          <p:spPr>
            <a:xfrm>
              <a:off x="2255029" y="-8"/>
              <a:ext cx="9940311" cy="6858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106E117-B763-8D23-A1DA-477B732E2D39}"/>
                </a:ext>
              </a:extLst>
            </p:cNvPr>
            <p:cNvGrpSpPr/>
            <p:nvPr/>
          </p:nvGrpSpPr>
          <p:grpSpPr>
            <a:xfrm>
              <a:off x="2677540" y="4007"/>
              <a:ext cx="5065776" cy="3395248"/>
              <a:chOff x="2677540" y="4007"/>
              <a:chExt cx="5065776" cy="3395248"/>
            </a:xfrm>
          </p:grpSpPr>
          <p:pic>
            <p:nvPicPr>
              <p:cNvPr id="5" name="Auto" descr="A black sports car parked on a road&#10;&#10;Description automatically generated">
                <a:extLst>
                  <a:ext uri="{FF2B5EF4-FFF2-40B4-BE49-F238E27FC236}">
                    <a16:creationId xmlns:a16="http://schemas.microsoft.com/office/drawing/2014/main" id="{04F87E3F-949F-8DE5-C94F-84CBBA2C8112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70"/>
              <a:stretch/>
            </p:blipFill>
            <p:spPr>
              <a:xfrm>
                <a:off x="2677540" y="4007"/>
                <a:ext cx="5065776" cy="3395248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ED37FCB-9563-8D7D-5A08-28BE989096A1}"/>
                  </a:ext>
                </a:extLst>
              </p:cNvPr>
              <p:cNvSpPr/>
              <p:nvPr/>
            </p:nvSpPr>
            <p:spPr>
              <a:xfrm>
                <a:off x="3801782" y="2854669"/>
                <a:ext cx="3539979" cy="400110"/>
              </a:xfrm>
              <a:prstGeom prst="rect">
                <a:avLst/>
              </a:prstGeom>
              <a:gradFill>
                <a:gsLst>
                  <a:gs pos="99083">
                    <a:schemeClr val="bg2">
                      <a:lumMod val="10000"/>
                      <a:alpha val="0"/>
                    </a:schemeClr>
                  </a:gs>
                  <a:gs pos="917">
                    <a:schemeClr val="tx1">
                      <a:lumMod val="95000"/>
                      <a:lumOff val="5000"/>
                      <a:alpha val="0"/>
                    </a:schemeClr>
                  </a:gs>
                  <a:gs pos="20000">
                    <a:schemeClr val="tx1">
                      <a:lumMod val="95000"/>
                      <a:lumOff val="5000"/>
                    </a:schemeClr>
                  </a:gs>
                  <a:gs pos="52000">
                    <a:srgbClr val="F47621"/>
                  </a:gs>
                  <a:gs pos="80000">
                    <a:schemeClr val="bg2">
                      <a:lumMod val="10000"/>
                    </a:schemeClr>
                  </a:gs>
                </a:gsLst>
                <a:lin ang="21594000" scaled="0"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latin typeface="Comfortaa" panose="00000500000000000000" pitchFamily="2" charset="0"/>
                  </a:rPr>
                  <a:t>AUTOMOTIVE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9CA7073-C9E7-0FF3-4221-A3DE3D1C54C1}"/>
                </a:ext>
              </a:extLst>
            </p:cNvPr>
            <p:cNvGrpSpPr/>
            <p:nvPr/>
          </p:nvGrpSpPr>
          <p:grpSpPr>
            <a:xfrm>
              <a:off x="2677540" y="3462745"/>
              <a:ext cx="5065776" cy="3395247"/>
              <a:chOff x="2677540" y="3462745"/>
              <a:chExt cx="5065776" cy="3395247"/>
            </a:xfrm>
          </p:grpSpPr>
          <p:pic>
            <p:nvPicPr>
              <p:cNvPr id="9" name="Commercial" descr="A close-up of a skyscraper&#10;&#10;Description automatically generated">
                <a:extLst>
                  <a:ext uri="{FF2B5EF4-FFF2-40B4-BE49-F238E27FC236}">
                    <a16:creationId xmlns:a16="http://schemas.microsoft.com/office/drawing/2014/main" id="{96296813-F95F-4155-52EE-28F1EA879113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56"/>
              <a:stretch/>
            </p:blipFill>
            <p:spPr>
              <a:xfrm>
                <a:off x="2677540" y="3462745"/>
                <a:ext cx="5065776" cy="3395247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492F038-52E3-1B1C-ABFC-F9A2760E4DB7}"/>
                  </a:ext>
                </a:extLst>
              </p:cNvPr>
              <p:cNvSpPr/>
              <p:nvPr/>
            </p:nvSpPr>
            <p:spPr>
              <a:xfrm>
                <a:off x="3801782" y="6282149"/>
                <a:ext cx="3539979" cy="400110"/>
              </a:xfrm>
              <a:prstGeom prst="rect">
                <a:avLst/>
              </a:prstGeom>
              <a:gradFill>
                <a:gsLst>
                  <a:gs pos="99083">
                    <a:schemeClr val="bg2">
                      <a:lumMod val="10000"/>
                      <a:alpha val="0"/>
                    </a:schemeClr>
                  </a:gs>
                  <a:gs pos="917">
                    <a:schemeClr val="tx1">
                      <a:lumMod val="95000"/>
                      <a:lumOff val="5000"/>
                      <a:alpha val="0"/>
                    </a:schemeClr>
                  </a:gs>
                  <a:gs pos="20000">
                    <a:schemeClr val="tx1">
                      <a:lumMod val="95000"/>
                      <a:lumOff val="5000"/>
                    </a:schemeClr>
                  </a:gs>
                  <a:gs pos="52000">
                    <a:srgbClr val="F47621"/>
                  </a:gs>
                  <a:gs pos="80000">
                    <a:schemeClr val="bg2">
                      <a:lumMod val="10000"/>
                    </a:schemeClr>
                  </a:gs>
                </a:gsLst>
                <a:lin ang="21594000" scaled="0"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latin typeface="Comfortaa" panose="00000500000000000000" pitchFamily="2" charset="0"/>
                  </a:rPr>
                  <a:t>COMMERCIAL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BFE9CE1-0167-EE80-2511-1E2C51A01536}"/>
                </a:ext>
              </a:extLst>
            </p:cNvPr>
            <p:cNvGrpSpPr/>
            <p:nvPr/>
          </p:nvGrpSpPr>
          <p:grpSpPr>
            <a:xfrm>
              <a:off x="7809839" y="-16"/>
              <a:ext cx="4385501" cy="3399271"/>
              <a:chOff x="7809839" y="-16"/>
              <a:chExt cx="4385501" cy="3399271"/>
            </a:xfrm>
          </p:grpSpPr>
          <p:pic>
            <p:nvPicPr>
              <p:cNvPr id="12" name="Residential" descr="A house with a driveway and a driveway&#10;&#10;Description automatically generated">
                <a:extLst>
                  <a:ext uri="{FF2B5EF4-FFF2-40B4-BE49-F238E27FC236}">
                    <a16:creationId xmlns:a16="http://schemas.microsoft.com/office/drawing/2014/main" id="{ABC0A388-A5CD-5BC1-DC73-20D7554F0BFA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40" r="13370"/>
              <a:stretch/>
            </p:blipFill>
            <p:spPr>
              <a:xfrm>
                <a:off x="7809839" y="-16"/>
                <a:ext cx="4385501" cy="3399271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CF07215-E4B8-E188-82E2-58EBBB9DE987}"/>
                  </a:ext>
                </a:extLst>
              </p:cNvPr>
              <p:cNvSpPr/>
              <p:nvPr/>
            </p:nvSpPr>
            <p:spPr>
              <a:xfrm>
                <a:off x="8246502" y="2854669"/>
                <a:ext cx="3539979" cy="400110"/>
              </a:xfrm>
              <a:prstGeom prst="rect">
                <a:avLst/>
              </a:prstGeom>
              <a:gradFill>
                <a:gsLst>
                  <a:gs pos="99083">
                    <a:schemeClr val="bg2">
                      <a:lumMod val="10000"/>
                      <a:alpha val="0"/>
                    </a:schemeClr>
                  </a:gs>
                  <a:gs pos="917">
                    <a:schemeClr val="tx1">
                      <a:lumMod val="95000"/>
                      <a:lumOff val="5000"/>
                      <a:alpha val="0"/>
                    </a:schemeClr>
                  </a:gs>
                  <a:gs pos="20000">
                    <a:schemeClr val="tx1">
                      <a:lumMod val="95000"/>
                      <a:lumOff val="5000"/>
                    </a:schemeClr>
                  </a:gs>
                  <a:gs pos="52000">
                    <a:srgbClr val="F47621"/>
                  </a:gs>
                  <a:gs pos="80000">
                    <a:schemeClr val="bg2">
                      <a:lumMod val="10000"/>
                    </a:schemeClr>
                  </a:gs>
                </a:gsLst>
                <a:lin ang="21594000" scaled="0"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latin typeface="Comfortaa" panose="00000500000000000000" pitchFamily="2" charset="0"/>
                  </a:rPr>
                  <a:t>RESIDENTIAL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27A5BE4-F877-2779-BC33-C3FD5F7D5861}"/>
                </a:ext>
              </a:extLst>
            </p:cNvPr>
            <p:cNvGrpSpPr/>
            <p:nvPr/>
          </p:nvGrpSpPr>
          <p:grpSpPr>
            <a:xfrm>
              <a:off x="7809839" y="3458746"/>
              <a:ext cx="4385501" cy="3395247"/>
              <a:chOff x="7809839" y="3458746"/>
              <a:chExt cx="4385501" cy="3395247"/>
            </a:xfrm>
          </p:grpSpPr>
          <p:pic>
            <p:nvPicPr>
              <p:cNvPr id="16" name="Marine" descr="A white yacht on water&#10;&#10;Description automatically generated">
                <a:extLst>
                  <a:ext uri="{FF2B5EF4-FFF2-40B4-BE49-F238E27FC236}">
                    <a16:creationId xmlns:a16="http://schemas.microsoft.com/office/drawing/2014/main" id="{9632D4CA-A914-0458-A79B-782173232BF3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3429" b="1770"/>
              <a:stretch/>
            </p:blipFill>
            <p:spPr>
              <a:xfrm>
                <a:off x="7809839" y="3458746"/>
                <a:ext cx="4385501" cy="3395247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3A49DE8-7E2F-4942-C44C-BE19018DB7B2}"/>
                  </a:ext>
                </a:extLst>
              </p:cNvPr>
              <p:cNvSpPr/>
              <p:nvPr/>
            </p:nvSpPr>
            <p:spPr>
              <a:xfrm>
                <a:off x="8246502" y="6282149"/>
                <a:ext cx="3539979" cy="400110"/>
              </a:xfrm>
              <a:prstGeom prst="rect">
                <a:avLst/>
              </a:prstGeom>
              <a:gradFill>
                <a:gsLst>
                  <a:gs pos="99083">
                    <a:schemeClr val="bg2">
                      <a:lumMod val="10000"/>
                      <a:alpha val="0"/>
                    </a:schemeClr>
                  </a:gs>
                  <a:gs pos="917">
                    <a:schemeClr val="tx1">
                      <a:lumMod val="95000"/>
                      <a:lumOff val="5000"/>
                      <a:alpha val="0"/>
                    </a:schemeClr>
                  </a:gs>
                  <a:gs pos="20000">
                    <a:schemeClr val="tx1">
                      <a:lumMod val="95000"/>
                      <a:lumOff val="5000"/>
                    </a:schemeClr>
                  </a:gs>
                  <a:gs pos="52000">
                    <a:srgbClr val="F47621"/>
                  </a:gs>
                  <a:gs pos="80000">
                    <a:schemeClr val="bg2">
                      <a:lumMod val="10000"/>
                    </a:schemeClr>
                  </a:gs>
                </a:gsLst>
                <a:lin ang="21594000" scaled="0"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latin typeface="Comfortaa" panose="00000500000000000000" pitchFamily="2" charset="0"/>
                  </a:rPr>
                  <a:t>MARINE</a:t>
                </a:r>
              </a:p>
            </p:txBody>
          </p:sp>
        </p:grpSp>
      </p:grpSp>
      <p:pic>
        <p:nvPicPr>
          <p:cNvPr id="2" name="LeftSideBlack" descr="A black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2ABA0BFD-2FB3-2B9D-A919-8148AE99F50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0336" cy="6858000"/>
          </a:xfrm>
          <a:prstGeom prst="rect">
            <a:avLst/>
          </a:prstGeom>
        </p:spPr>
      </p:pic>
      <p:pic>
        <p:nvPicPr>
          <p:cNvPr id="14" name="StealthTint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ADCFABB-DB86-0D15-3253-816945B456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95" y="260300"/>
            <a:ext cx="2902113" cy="1204916"/>
          </a:xfrm>
          <a:prstGeom prst="rect">
            <a:avLst/>
          </a:prstGeom>
        </p:spPr>
      </p:pic>
      <p:sp>
        <p:nvSpPr>
          <p:cNvPr id="34" name="Other2Bar" hidden="1">
            <a:extLst>
              <a:ext uri="{FF2B5EF4-FFF2-40B4-BE49-F238E27FC236}">
                <a16:creationId xmlns:a16="http://schemas.microsoft.com/office/drawing/2014/main" id="{FB2CAD6E-2883-9333-187B-58F798A75231}"/>
              </a:ext>
            </a:extLst>
          </p:cNvPr>
          <p:cNvSpPr/>
          <p:nvPr/>
        </p:nvSpPr>
        <p:spPr>
          <a:xfrm>
            <a:off x="3340" y="4472857"/>
            <a:ext cx="3795623" cy="457200"/>
          </a:xfrm>
          <a:prstGeom prst="rect">
            <a:avLst/>
          </a:prstGeom>
          <a:gradFill>
            <a:gsLst>
              <a:gs pos="0">
                <a:srgbClr val="F47621"/>
              </a:gs>
              <a:gs pos="60000">
                <a:schemeClr val="tx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ther1Bar" hidden="1">
            <a:extLst>
              <a:ext uri="{FF2B5EF4-FFF2-40B4-BE49-F238E27FC236}">
                <a16:creationId xmlns:a16="http://schemas.microsoft.com/office/drawing/2014/main" id="{E78F7D82-44F3-9E8C-229C-D3A4F596303D}"/>
              </a:ext>
            </a:extLst>
          </p:cNvPr>
          <p:cNvSpPr/>
          <p:nvPr/>
        </p:nvSpPr>
        <p:spPr>
          <a:xfrm>
            <a:off x="3340" y="3982488"/>
            <a:ext cx="3795623" cy="457200"/>
          </a:xfrm>
          <a:prstGeom prst="rect">
            <a:avLst/>
          </a:prstGeom>
          <a:gradFill>
            <a:gsLst>
              <a:gs pos="0">
                <a:srgbClr val="F47621"/>
              </a:gs>
              <a:gs pos="60000">
                <a:schemeClr val="tx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Bar 4">
            <a:extLst>
              <a:ext uri="{FF2B5EF4-FFF2-40B4-BE49-F238E27FC236}">
                <a16:creationId xmlns:a16="http://schemas.microsoft.com/office/drawing/2014/main" id="{0C550165-BE4E-D878-2EFF-761CE80C9199}"/>
              </a:ext>
            </a:extLst>
          </p:cNvPr>
          <p:cNvSpPr/>
          <p:nvPr/>
        </p:nvSpPr>
        <p:spPr>
          <a:xfrm>
            <a:off x="3340" y="3492121"/>
            <a:ext cx="3388997" cy="457200"/>
          </a:xfrm>
          <a:prstGeom prst="rect">
            <a:avLst/>
          </a:prstGeom>
          <a:gradFill>
            <a:gsLst>
              <a:gs pos="0">
                <a:srgbClr val="F47621"/>
              </a:gs>
              <a:gs pos="100000">
                <a:schemeClr val="tx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Bar 3">
            <a:extLst>
              <a:ext uri="{FF2B5EF4-FFF2-40B4-BE49-F238E27FC236}">
                <a16:creationId xmlns:a16="http://schemas.microsoft.com/office/drawing/2014/main" id="{0CE481B5-E529-1551-4DFA-2FA022429727}"/>
              </a:ext>
            </a:extLst>
          </p:cNvPr>
          <p:cNvSpPr/>
          <p:nvPr/>
        </p:nvSpPr>
        <p:spPr>
          <a:xfrm>
            <a:off x="3340" y="3001754"/>
            <a:ext cx="3388997" cy="457200"/>
          </a:xfrm>
          <a:prstGeom prst="rect">
            <a:avLst/>
          </a:prstGeom>
          <a:gradFill>
            <a:gsLst>
              <a:gs pos="0">
                <a:srgbClr val="F47621"/>
              </a:gs>
              <a:gs pos="100000">
                <a:schemeClr val="tx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Bar 2" hidden="1">
            <a:extLst>
              <a:ext uri="{FF2B5EF4-FFF2-40B4-BE49-F238E27FC236}">
                <a16:creationId xmlns:a16="http://schemas.microsoft.com/office/drawing/2014/main" id="{6DBB9361-30E1-246A-6BE6-EC88AED5CC69}"/>
              </a:ext>
            </a:extLst>
          </p:cNvPr>
          <p:cNvSpPr/>
          <p:nvPr/>
        </p:nvSpPr>
        <p:spPr>
          <a:xfrm>
            <a:off x="3340" y="2511387"/>
            <a:ext cx="3388997" cy="457200"/>
          </a:xfrm>
          <a:prstGeom prst="rect">
            <a:avLst/>
          </a:prstGeom>
          <a:gradFill>
            <a:gsLst>
              <a:gs pos="0">
                <a:srgbClr val="F47621"/>
              </a:gs>
              <a:gs pos="100000">
                <a:schemeClr val="tx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Bar 1" hidden="1">
            <a:extLst>
              <a:ext uri="{FF2B5EF4-FFF2-40B4-BE49-F238E27FC236}">
                <a16:creationId xmlns:a16="http://schemas.microsoft.com/office/drawing/2014/main" id="{1988B415-2AF8-6557-A200-5903848D02CF}"/>
              </a:ext>
            </a:extLst>
          </p:cNvPr>
          <p:cNvSpPr/>
          <p:nvPr/>
        </p:nvSpPr>
        <p:spPr>
          <a:xfrm>
            <a:off x="3340" y="2021020"/>
            <a:ext cx="3388997" cy="457200"/>
          </a:xfrm>
          <a:prstGeom prst="rect">
            <a:avLst/>
          </a:prstGeom>
          <a:gradFill>
            <a:gsLst>
              <a:gs pos="0">
                <a:srgbClr val="F47621"/>
              </a:gs>
              <a:gs pos="100000">
                <a:schemeClr val="tx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4C9118E-40E3-6CBD-27C5-AB5BEFC677F0}"/>
              </a:ext>
            </a:extLst>
          </p:cNvPr>
          <p:cNvSpPr/>
          <p:nvPr/>
        </p:nvSpPr>
        <p:spPr>
          <a:xfrm>
            <a:off x="41664" y="2066078"/>
            <a:ext cx="33506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COMPANY OVERVIEW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9224323-EBCF-51E0-D974-C89F882697D1}"/>
              </a:ext>
            </a:extLst>
          </p:cNvPr>
          <p:cNvSpPr/>
          <p:nvPr/>
        </p:nvSpPr>
        <p:spPr>
          <a:xfrm>
            <a:off x="41664" y="3046812"/>
            <a:ext cx="33506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APPLICATIONS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0F28D07-8901-85BA-D666-E6F72F685800}"/>
              </a:ext>
            </a:extLst>
          </p:cNvPr>
          <p:cNvSpPr/>
          <p:nvPr/>
        </p:nvSpPr>
        <p:spPr>
          <a:xfrm>
            <a:off x="41664" y="3539840"/>
            <a:ext cx="33506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Q </a:t>
            </a:r>
            <a:r>
              <a:rPr lang="en-US" sz="2000" dirty="0">
                <a:solidFill>
                  <a:schemeClr val="bg1"/>
                </a:solidFill>
                <a:latin typeface="Metropolis Medium" panose="00000600000000000000" pitchFamily="50" charset="0"/>
              </a:rPr>
              <a:t>&amp;</a:t>
            </a:r>
            <a:r>
              <a:rPr lang="en-US" sz="20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 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8E96BBD-1C23-51E9-8ED9-786187729B26}"/>
              </a:ext>
            </a:extLst>
          </p:cNvPr>
          <p:cNvSpPr/>
          <p:nvPr/>
        </p:nvSpPr>
        <p:spPr>
          <a:xfrm>
            <a:off x="41664" y="2556445"/>
            <a:ext cx="33506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WHAT IS STEALTH TINT</a:t>
            </a:r>
            <a:r>
              <a:rPr lang="en-US" sz="4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?</a:t>
            </a:r>
          </a:p>
        </p:txBody>
      </p:sp>
      <p:pic>
        <p:nvPicPr>
          <p:cNvPr id="8" name="StealthTint PPT VO v2-10">
            <a:hlinkClick r:id="" action="ppaction://media"/>
            <a:extLst>
              <a:ext uri="{FF2B5EF4-FFF2-40B4-BE49-F238E27FC236}">
                <a16:creationId xmlns:a16="http://schemas.microsoft.com/office/drawing/2014/main" id="{82633CD6-9054-0030-32A6-86478DF4F2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802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4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7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7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7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4" grpId="0" animBg="1"/>
      <p:bldP spid="35" grpId="0" animBg="1"/>
      <p:bldP spid="35" grpId="1" animBg="1"/>
      <p:bldP spid="36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3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orning">
            <a:extLst>
              <a:ext uri="{FF2B5EF4-FFF2-40B4-BE49-F238E27FC236}">
                <a16:creationId xmlns:a16="http://schemas.microsoft.com/office/drawing/2014/main" id="{15638A7B-3E47-D470-6443-AED9A44ADD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" r="2917"/>
          <a:stretch/>
        </p:blipFill>
        <p:spPr>
          <a:xfrm flipH="1">
            <a:off x="2515991" y="0"/>
            <a:ext cx="9676009" cy="6858000"/>
          </a:xfrm>
          <a:prstGeom prst="rect">
            <a:avLst/>
          </a:prstGeom>
        </p:spPr>
      </p:pic>
      <p:pic>
        <p:nvPicPr>
          <p:cNvPr id="42" name="Morning">
            <a:extLst>
              <a:ext uri="{FF2B5EF4-FFF2-40B4-BE49-F238E27FC236}">
                <a16:creationId xmlns:a16="http://schemas.microsoft.com/office/drawing/2014/main" id="{A691E81D-54B6-9375-3B65-F83D8539C5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" r="2917"/>
          <a:stretch/>
        </p:blipFill>
        <p:spPr>
          <a:xfrm flipH="1">
            <a:off x="2515991" y="-2"/>
            <a:ext cx="9676009" cy="6858000"/>
          </a:xfrm>
          <a:prstGeom prst="rect">
            <a:avLst/>
          </a:prstGeom>
        </p:spPr>
      </p:pic>
      <p:pic>
        <p:nvPicPr>
          <p:cNvPr id="3" name="Picture 2" descr="A black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10FDCB03-25CA-DCA9-9AA6-56B1B586477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"/>
            <a:ext cx="12150336" cy="6858000"/>
          </a:xfrm>
          <a:prstGeom prst="rect">
            <a:avLst/>
          </a:prstGeom>
        </p:spPr>
      </p:pic>
      <p:pic>
        <p:nvPicPr>
          <p:cNvPr id="14" name="StealthTint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ADCFABB-DB86-0D15-3253-816945B456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95" y="260300"/>
            <a:ext cx="2902113" cy="1204916"/>
          </a:xfrm>
          <a:prstGeom prst="rect">
            <a:avLst/>
          </a:prstGeom>
        </p:spPr>
      </p:pic>
      <p:sp>
        <p:nvSpPr>
          <p:cNvPr id="35" name="Other1Bar" hidden="1">
            <a:extLst>
              <a:ext uri="{FF2B5EF4-FFF2-40B4-BE49-F238E27FC236}">
                <a16:creationId xmlns:a16="http://schemas.microsoft.com/office/drawing/2014/main" id="{E78F7D82-44F3-9E8C-229C-D3A4F596303D}"/>
              </a:ext>
            </a:extLst>
          </p:cNvPr>
          <p:cNvSpPr/>
          <p:nvPr/>
        </p:nvSpPr>
        <p:spPr>
          <a:xfrm>
            <a:off x="3340" y="3982488"/>
            <a:ext cx="3795623" cy="457200"/>
          </a:xfrm>
          <a:prstGeom prst="rect">
            <a:avLst/>
          </a:prstGeom>
          <a:gradFill>
            <a:gsLst>
              <a:gs pos="0">
                <a:srgbClr val="F47621"/>
              </a:gs>
              <a:gs pos="60000">
                <a:schemeClr val="tx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Bar 4" hidden="1">
            <a:extLst>
              <a:ext uri="{FF2B5EF4-FFF2-40B4-BE49-F238E27FC236}">
                <a16:creationId xmlns:a16="http://schemas.microsoft.com/office/drawing/2014/main" id="{0C550165-BE4E-D878-2EFF-761CE80C9199}"/>
              </a:ext>
            </a:extLst>
          </p:cNvPr>
          <p:cNvSpPr/>
          <p:nvPr/>
        </p:nvSpPr>
        <p:spPr>
          <a:xfrm>
            <a:off x="3340" y="3492121"/>
            <a:ext cx="3388997" cy="457200"/>
          </a:xfrm>
          <a:prstGeom prst="rect">
            <a:avLst/>
          </a:prstGeom>
          <a:gradFill>
            <a:gsLst>
              <a:gs pos="0">
                <a:srgbClr val="F47621"/>
              </a:gs>
              <a:gs pos="100000">
                <a:schemeClr val="tx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Bar 3" hidden="1">
            <a:extLst>
              <a:ext uri="{FF2B5EF4-FFF2-40B4-BE49-F238E27FC236}">
                <a16:creationId xmlns:a16="http://schemas.microsoft.com/office/drawing/2014/main" id="{0CE481B5-E529-1551-4DFA-2FA022429727}"/>
              </a:ext>
            </a:extLst>
          </p:cNvPr>
          <p:cNvSpPr/>
          <p:nvPr/>
        </p:nvSpPr>
        <p:spPr>
          <a:xfrm>
            <a:off x="3340" y="3001754"/>
            <a:ext cx="3388997" cy="457200"/>
          </a:xfrm>
          <a:prstGeom prst="rect">
            <a:avLst/>
          </a:prstGeom>
          <a:gradFill>
            <a:gsLst>
              <a:gs pos="0">
                <a:srgbClr val="F47621"/>
              </a:gs>
              <a:gs pos="100000">
                <a:schemeClr val="tx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Bar 2" hidden="1">
            <a:extLst>
              <a:ext uri="{FF2B5EF4-FFF2-40B4-BE49-F238E27FC236}">
                <a16:creationId xmlns:a16="http://schemas.microsoft.com/office/drawing/2014/main" id="{6DBB9361-30E1-246A-6BE6-EC88AED5CC69}"/>
              </a:ext>
            </a:extLst>
          </p:cNvPr>
          <p:cNvSpPr/>
          <p:nvPr/>
        </p:nvSpPr>
        <p:spPr>
          <a:xfrm>
            <a:off x="3340" y="2511387"/>
            <a:ext cx="3388997" cy="457200"/>
          </a:xfrm>
          <a:prstGeom prst="rect">
            <a:avLst/>
          </a:prstGeom>
          <a:gradFill>
            <a:gsLst>
              <a:gs pos="0">
                <a:srgbClr val="F47621"/>
              </a:gs>
              <a:gs pos="100000">
                <a:schemeClr val="tx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Bar 1" hidden="1">
            <a:extLst>
              <a:ext uri="{FF2B5EF4-FFF2-40B4-BE49-F238E27FC236}">
                <a16:creationId xmlns:a16="http://schemas.microsoft.com/office/drawing/2014/main" id="{1988B415-2AF8-6557-A200-5903848D02CF}"/>
              </a:ext>
            </a:extLst>
          </p:cNvPr>
          <p:cNvSpPr/>
          <p:nvPr/>
        </p:nvSpPr>
        <p:spPr>
          <a:xfrm>
            <a:off x="3340" y="2021020"/>
            <a:ext cx="3388997" cy="457200"/>
          </a:xfrm>
          <a:prstGeom prst="rect">
            <a:avLst/>
          </a:prstGeom>
          <a:gradFill>
            <a:gsLst>
              <a:gs pos="0">
                <a:srgbClr val="F47621"/>
              </a:gs>
              <a:gs pos="100000">
                <a:schemeClr val="tx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4C9118E-40E3-6CBD-27C5-AB5BEFC677F0}"/>
              </a:ext>
            </a:extLst>
          </p:cNvPr>
          <p:cNvSpPr/>
          <p:nvPr/>
        </p:nvSpPr>
        <p:spPr>
          <a:xfrm>
            <a:off x="41664" y="2066078"/>
            <a:ext cx="33506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COMPANY OVERVIEW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9224323-EBCF-51E0-D974-C89F882697D1}"/>
              </a:ext>
            </a:extLst>
          </p:cNvPr>
          <p:cNvSpPr/>
          <p:nvPr/>
        </p:nvSpPr>
        <p:spPr>
          <a:xfrm>
            <a:off x="41664" y="3046812"/>
            <a:ext cx="33506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APPLICATIONS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0F28D07-8901-85BA-D666-E6F72F685800}"/>
              </a:ext>
            </a:extLst>
          </p:cNvPr>
          <p:cNvSpPr/>
          <p:nvPr/>
        </p:nvSpPr>
        <p:spPr>
          <a:xfrm>
            <a:off x="41664" y="3539840"/>
            <a:ext cx="33506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Q </a:t>
            </a:r>
            <a:r>
              <a:rPr lang="en-US" sz="2000" dirty="0">
                <a:solidFill>
                  <a:schemeClr val="bg1"/>
                </a:solidFill>
                <a:latin typeface="Metropolis Medium" panose="00000600000000000000" pitchFamily="50" charset="0"/>
              </a:rPr>
              <a:t>&amp;</a:t>
            </a:r>
            <a:r>
              <a:rPr lang="en-US" sz="20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 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8E96BBD-1C23-51E9-8ED9-786187729B26}"/>
              </a:ext>
            </a:extLst>
          </p:cNvPr>
          <p:cNvSpPr/>
          <p:nvPr/>
        </p:nvSpPr>
        <p:spPr>
          <a:xfrm>
            <a:off x="41664" y="2556445"/>
            <a:ext cx="33506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WHAT IS STEALTH TINT</a:t>
            </a:r>
            <a:r>
              <a:rPr lang="en-US" sz="4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?</a:t>
            </a:r>
          </a:p>
        </p:txBody>
      </p:sp>
      <p:pic>
        <p:nvPicPr>
          <p:cNvPr id="4" name="StealthTint PPT VO v2-02">
            <a:hlinkClick r:id="" action="ppaction://media"/>
            <a:extLst>
              <a:ext uri="{FF2B5EF4-FFF2-40B4-BE49-F238E27FC236}">
                <a16:creationId xmlns:a16="http://schemas.microsoft.com/office/drawing/2014/main" id="{6258EB37-6A13-F0D3-B916-EC9342AAED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867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7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7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7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7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30" grpId="0" uiExpand="1" build="p"/>
      <p:bldP spid="32" grpId="0" uiExpand="1" build="p"/>
      <p:bldP spid="33" grpId="0" uiExpand="1" build="p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Morning">
            <a:extLst>
              <a:ext uri="{FF2B5EF4-FFF2-40B4-BE49-F238E27FC236}">
                <a16:creationId xmlns:a16="http://schemas.microsoft.com/office/drawing/2014/main" id="{A691E81D-54B6-9375-3B65-F83D8539C53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" r="2917"/>
          <a:stretch/>
        </p:blipFill>
        <p:spPr>
          <a:xfrm flipH="1">
            <a:off x="2515991" y="-2"/>
            <a:ext cx="9676009" cy="6858000"/>
          </a:xfrm>
          <a:prstGeom prst="rect">
            <a:avLst/>
          </a:prstGeom>
        </p:spPr>
      </p:pic>
      <p:pic>
        <p:nvPicPr>
          <p:cNvPr id="10" name="SmartTintScreens">
            <a:extLst>
              <a:ext uri="{FF2B5EF4-FFF2-40B4-BE49-F238E27FC236}">
                <a16:creationId xmlns:a16="http://schemas.microsoft.com/office/drawing/2014/main" id="{93C1DDC5-4744-E042-9D9E-BB8E223D88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9" r="12818"/>
          <a:stretch/>
        </p:blipFill>
        <p:spPr>
          <a:xfrm>
            <a:off x="2515990" y="0"/>
            <a:ext cx="9676009" cy="6858000"/>
          </a:xfrm>
          <a:prstGeom prst="rect">
            <a:avLst/>
          </a:prstGeom>
        </p:spPr>
      </p:pic>
      <p:pic>
        <p:nvPicPr>
          <p:cNvPr id="12" name="Flag" descr="A white flag with blue sky and clouds&#10;&#10;Description automatically generated">
            <a:extLst>
              <a:ext uri="{FF2B5EF4-FFF2-40B4-BE49-F238E27FC236}">
                <a16:creationId xmlns:a16="http://schemas.microsoft.com/office/drawing/2014/main" id="{681529E2-E9A2-0FC2-A265-646A89D19C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36"/>
          <a:stretch/>
        </p:blipFill>
        <p:spPr>
          <a:xfrm>
            <a:off x="2515990" y="0"/>
            <a:ext cx="9676010" cy="6858000"/>
          </a:xfrm>
          <a:prstGeom prst="rect">
            <a:avLst/>
          </a:prstGeom>
        </p:spPr>
      </p:pic>
      <p:pic>
        <p:nvPicPr>
          <p:cNvPr id="23" name="Smart Off">
            <a:extLst>
              <a:ext uri="{FF2B5EF4-FFF2-40B4-BE49-F238E27FC236}">
                <a16:creationId xmlns:a16="http://schemas.microsoft.com/office/drawing/2014/main" id="{880B3E80-787D-AEF2-D7DC-B0BF65C1766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3" r="87"/>
          <a:stretch/>
        </p:blipFill>
        <p:spPr>
          <a:xfrm>
            <a:off x="2364202" y="0"/>
            <a:ext cx="9815766" cy="6858000"/>
          </a:xfrm>
          <a:prstGeom prst="rect">
            <a:avLst/>
          </a:prstGeom>
        </p:spPr>
      </p:pic>
      <p:pic>
        <p:nvPicPr>
          <p:cNvPr id="25" name="Smart On">
            <a:extLst>
              <a:ext uri="{FF2B5EF4-FFF2-40B4-BE49-F238E27FC236}">
                <a16:creationId xmlns:a16="http://schemas.microsoft.com/office/drawing/2014/main" id="{A86EB6E3-2ECB-2402-ED05-E10A64D87E8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7" r="-27"/>
          <a:stretch/>
        </p:blipFill>
        <p:spPr>
          <a:xfrm>
            <a:off x="2376234" y="0"/>
            <a:ext cx="9815766" cy="6858000"/>
          </a:xfrm>
          <a:prstGeom prst="rect">
            <a:avLst/>
          </a:prstGeom>
        </p:spPr>
      </p:pic>
      <p:pic>
        <p:nvPicPr>
          <p:cNvPr id="22" name="mfg" descr="A machine with a yellow light&#10;&#10;Description automatically generated with medium confidence">
            <a:extLst>
              <a:ext uri="{FF2B5EF4-FFF2-40B4-BE49-F238E27FC236}">
                <a16:creationId xmlns:a16="http://schemas.microsoft.com/office/drawing/2014/main" id="{B2096E37-7CEF-8A91-37D7-C08DB57A65A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3" r="991" b="12713"/>
          <a:stretch/>
        </p:blipFill>
        <p:spPr>
          <a:xfrm>
            <a:off x="2515989" y="-4"/>
            <a:ext cx="9676012" cy="6848892"/>
          </a:xfrm>
          <a:prstGeom prst="rect">
            <a:avLst/>
          </a:prstGeom>
        </p:spPr>
      </p:pic>
      <p:grpSp>
        <p:nvGrpSpPr>
          <p:cNvPr id="20" name="SmartCling">
            <a:extLst>
              <a:ext uri="{FF2B5EF4-FFF2-40B4-BE49-F238E27FC236}">
                <a16:creationId xmlns:a16="http://schemas.microsoft.com/office/drawing/2014/main" id="{EC8930D3-566C-847D-44F4-E826C75200D0}"/>
              </a:ext>
            </a:extLst>
          </p:cNvPr>
          <p:cNvGrpSpPr/>
          <p:nvPr/>
        </p:nvGrpSpPr>
        <p:grpSpPr>
          <a:xfrm>
            <a:off x="2515989" y="-2"/>
            <a:ext cx="9676010" cy="6858002"/>
            <a:chOff x="2515991" y="-2"/>
            <a:chExt cx="9676010" cy="6858002"/>
          </a:xfrm>
        </p:grpSpPr>
        <p:pic>
          <p:nvPicPr>
            <p:cNvPr id="16" name="Picture 15" descr="A close-up of a framed certificate&#10;&#10;Description automatically generated">
              <a:extLst>
                <a:ext uri="{FF2B5EF4-FFF2-40B4-BE49-F238E27FC236}">
                  <a16:creationId xmlns:a16="http://schemas.microsoft.com/office/drawing/2014/main" id="{2B91B310-9FC8-9DD8-98EB-BD2ED201CF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48"/>
            <a:stretch/>
          </p:blipFill>
          <p:spPr>
            <a:xfrm>
              <a:off x="2515991" y="707622"/>
              <a:ext cx="9676010" cy="615037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22E9E0A-7E23-17E2-931D-0A433F42AD6F}"/>
                </a:ext>
              </a:extLst>
            </p:cNvPr>
            <p:cNvSpPr/>
            <p:nvPr/>
          </p:nvSpPr>
          <p:spPr>
            <a:xfrm>
              <a:off x="2870791" y="-2"/>
              <a:ext cx="9321209" cy="191040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 descr="A logo with green letters&#10;&#10;Description automatically generated">
              <a:extLst>
                <a:ext uri="{FF2B5EF4-FFF2-40B4-BE49-F238E27FC236}">
                  <a16:creationId xmlns:a16="http://schemas.microsoft.com/office/drawing/2014/main" id="{C79F7F88-69DE-34F4-C09B-A93273143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6633" y="422748"/>
              <a:ext cx="3365500" cy="1016000"/>
            </a:xfrm>
            <a:prstGeom prst="rect">
              <a:avLst/>
            </a:prstGeom>
          </p:spPr>
        </p:pic>
      </p:grpSp>
      <p:pic>
        <p:nvPicPr>
          <p:cNvPr id="29" name="Installer2" descr="A group of men on ladders&#10;&#10;Description automatically generated">
            <a:extLst>
              <a:ext uri="{FF2B5EF4-FFF2-40B4-BE49-F238E27FC236}">
                <a16:creationId xmlns:a16="http://schemas.microsoft.com/office/drawing/2014/main" id="{D8A6A762-2165-AA8D-0E14-4991BDAA45A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50"/>
          <a:stretch/>
        </p:blipFill>
        <p:spPr>
          <a:xfrm>
            <a:off x="2515989" y="6462"/>
            <a:ext cx="9676011" cy="6842426"/>
          </a:xfrm>
          <a:prstGeom prst="rect">
            <a:avLst/>
          </a:prstGeom>
        </p:spPr>
      </p:pic>
      <p:pic>
        <p:nvPicPr>
          <p:cNvPr id="44" name="Morning">
            <a:extLst>
              <a:ext uri="{FF2B5EF4-FFF2-40B4-BE49-F238E27FC236}">
                <a16:creationId xmlns:a16="http://schemas.microsoft.com/office/drawing/2014/main" id="{EB9DA484-123C-2931-5202-616936A847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" r="2917"/>
          <a:stretch/>
        </p:blipFill>
        <p:spPr>
          <a:xfrm flipH="1">
            <a:off x="2515991" y="0"/>
            <a:ext cx="9676009" cy="6858000"/>
          </a:xfrm>
          <a:prstGeom prst="rect">
            <a:avLst/>
          </a:prstGeom>
        </p:spPr>
      </p:pic>
      <p:pic>
        <p:nvPicPr>
          <p:cNvPr id="54" name="Picture 53" descr="A black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24AEBFC8-27A7-D4EF-B332-480DDD09C0F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"/>
            <a:ext cx="12150336" cy="6858000"/>
          </a:xfrm>
          <a:prstGeom prst="rect">
            <a:avLst/>
          </a:prstGeom>
        </p:spPr>
      </p:pic>
      <p:pic>
        <p:nvPicPr>
          <p:cNvPr id="14" name="StealthTintLogo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ADCFABB-DB86-0D15-3253-816945B456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95" y="260300"/>
            <a:ext cx="2902113" cy="1204916"/>
          </a:xfrm>
          <a:prstGeom prst="rect">
            <a:avLst/>
          </a:prstGeom>
        </p:spPr>
      </p:pic>
      <p:sp>
        <p:nvSpPr>
          <p:cNvPr id="32" name="APPLICATIONS Text">
            <a:extLst>
              <a:ext uri="{FF2B5EF4-FFF2-40B4-BE49-F238E27FC236}">
                <a16:creationId xmlns:a16="http://schemas.microsoft.com/office/drawing/2014/main" id="{49224323-EBCF-51E0-D974-C89F882697D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1664" y="3046812"/>
            <a:ext cx="33506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APPLICATIONS</a:t>
            </a:r>
          </a:p>
        </p:txBody>
      </p:sp>
      <p:sp>
        <p:nvSpPr>
          <p:cNvPr id="33" name="QA Text">
            <a:extLst>
              <a:ext uri="{FF2B5EF4-FFF2-40B4-BE49-F238E27FC236}">
                <a16:creationId xmlns:a16="http://schemas.microsoft.com/office/drawing/2014/main" id="{90F28D07-8901-85BA-D666-E6F72F68580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1664" y="3539840"/>
            <a:ext cx="33506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Q </a:t>
            </a:r>
            <a:r>
              <a:rPr lang="en-US" sz="2000" dirty="0">
                <a:solidFill>
                  <a:schemeClr val="bg1"/>
                </a:solidFill>
                <a:latin typeface="Metropolis Medium" panose="00000600000000000000" pitchFamily="50" charset="0"/>
              </a:rPr>
              <a:t>&amp;</a:t>
            </a:r>
            <a:r>
              <a:rPr lang="en-US" sz="20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 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8E96BBD-1C23-51E9-8ED9-786187729B2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1664" y="2556445"/>
            <a:ext cx="33506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WHAT IS STEALTH TINT</a:t>
            </a:r>
            <a:r>
              <a:rPr lang="en-US" sz="4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CBD50F-FE98-D4F3-317F-DE1C266D970E}"/>
              </a:ext>
            </a:extLst>
          </p:cNvPr>
          <p:cNvSpPr txBox="1"/>
          <p:nvPr/>
        </p:nvSpPr>
        <p:spPr>
          <a:xfrm>
            <a:off x="74423" y="2590688"/>
            <a:ext cx="31934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Clr>
                <a:srgbClr val="F4762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 b="1" kern="100" dirty="0">
                <a:solidFill>
                  <a:schemeClr val="bg1"/>
                </a:solidFill>
                <a:effectLst/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Smart Tint</a:t>
            </a:r>
            <a:r>
              <a:rPr lang="en-US" sz="1600" b="1" kern="100" baseline="40000" dirty="0">
                <a:solidFill>
                  <a:schemeClr val="bg1"/>
                </a:solidFill>
                <a:effectLst/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®</a:t>
            </a:r>
            <a:r>
              <a:rPr lang="en-US" sz="1600" b="1" kern="100" dirty="0">
                <a:solidFill>
                  <a:schemeClr val="bg1"/>
                </a:solidFill>
                <a:effectLst/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is an Industry Leader - pioneering the Switchable Smart Film</a:t>
            </a:r>
            <a:r>
              <a:rPr lang="en-US" sz="1600" b="1" kern="100" baseline="40000" dirty="0">
                <a:solidFill>
                  <a:schemeClr val="bg1"/>
                </a:solidFill>
                <a:effectLst/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®</a:t>
            </a:r>
            <a:r>
              <a:rPr lang="en-US" sz="1600" b="1" kern="100" dirty="0">
                <a:solidFill>
                  <a:schemeClr val="bg1"/>
                </a:solidFill>
                <a:effectLst/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industry since 1999</a:t>
            </a:r>
            <a:endParaRPr lang="en-US" sz="1600" b="1" dirty="0">
              <a:solidFill>
                <a:schemeClr val="bg1"/>
              </a:solidFill>
              <a:latin typeface="Comfortaa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6B20FA-4B29-577C-3937-34BC622002C2}"/>
              </a:ext>
            </a:extLst>
          </p:cNvPr>
          <p:cNvSpPr txBox="1"/>
          <p:nvPr/>
        </p:nvSpPr>
        <p:spPr>
          <a:xfrm>
            <a:off x="74422" y="3769071"/>
            <a:ext cx="3193492" cy="605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marR="0" indent="-18288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F4762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 b="1" kern="100" dirty="0">
                <a:solidFill>
                  <a:schemeClr val="bg1"/>
                </a:solidFill>
                <a:effectLst/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100% owned, operated &amp; manufactured in the USA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E8B7A3-5F29-E8FA-E347-37989CF580B7}"/>
              </a:ext>
            </a:extLst>
          </p:cNvPr>
          <p:cNvSpPr txBox="1"/>
          <p:nvPr/>
        </p:nvSpPr>
        <p:spPr>
          <a:xfrm>
            <a:off x="74422" y="4475337"/>
            <a:ext cx="319349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marR="0" indent="-18288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F4762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effectLst/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Proprietary technology </a:t>
            </a:r>
            <a:endParaRPr lang="en-US" sz="1600" b="1" kern="100" dirty="0">
              <a:solidFill>
                <a:schemeClr val="bg1"/>
              </a:solidFill>
              <a:effectLst/>
              <a:latin typeface="Comfortaa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449836-5B26-5C84-0BCD-674D129CE587}"/>
              </a:ext>
            </a:extLst>
          </p:cNvPr>
          <p:cNvSpPr txBox="1"/>
          <p:nvPr/>
        </p:nvSpPr>
        <p:spPr>
          <a:xfrm>
            <a:off x="74422" y="4918133"/>
            <a:ext cx="3193492" cy="605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marR="0" indent="-18288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F4762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 b="1" kern="100" dirty="0">
                <a:solidFill>
                  <a:schemeClr val="bg1"/>
                </a:solidFill>
                <a:effectLst/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Worldwide network of professional installers 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C4B13EC-BD03-AD23-420D-12070C97EF19}"/>
              </a:ext>
            </a:extLst>
          </p:cNvPr>
          <p:cNvGrpSpPr/>
          <p:nvPr/>
        </p:nvGrpSpPr>
        <p:grpSpPr>
          <a:xfrm>
            <a:off x="74422" y="5624400"/>
            <a:ext cx="3317915" cy="868571"/>
            <a:chOff x="74422" y="5624400"/>
            <a:chExt cx="3317915" cy="86857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5E6A713-73BB-AA3B-5BB3-6D1F994DECDC}"/>
                </a:ext>
              </a:extLst>
            </p:cNvPr>
            <p:cNvSpPr txBox="1"/>
            <p:nvPr/>
          </p:nvSpPr>
          <p:spPr>
            <a:xfrm>
              <a:off x="74422" y="5624400"/>
              <a:ext cx="3317915" cy="868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880" marR="0" indent="-18288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F47621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en-US" sz="1600" b="1" kern="100" dirty="0">
                  <a:solidFill>
                    <a:schemeClr val="bg1"/>
                  </a:solidFill>
                  <a:latin typeface="Comfortaa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Launching a new product line </a:t>
              </a:r>
              <a:r>
                <a:rPr lang="en-US" sz="1600" b="1" kern="100" dirty="0">
                  <a:solidFill>
                    <a:schemeClr val="bg1"/>
                  </a:solidFill>
                  <a:effectLst/>
                  <a:latin typeface="Comfortaa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-</a:t>
              </a:r>
              <a:r>
                <a:rPr lang="en-US" sz="1600" b="1" kern="100" dirty="0">
                  <a:solidFill>
                    <a:schemeClr val="bg1"/>
                  </a:solidFill>
                  <a:latin typeface="Comfortaa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Stealth Tint</a:t>
              </a:r>
              <a:r>
                <a:rPr lang="en-US" sz="1600" b="1" kern="100" baseline="40000" dirty="0">
                  <a:solidFill>
                    <a:schemeClr val="bg1"/>
                  </a:solidFill>
                  <a:effectLst/>
                  <a:latin typeface="Comfortaa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® </a:t>
              </a:r>
              <a:r>
                <a:rPr lang="en-US" sz="1600" b="1" kern="100" dirty="0">
                  <a:solidFill>
                    <a:schemeClr val="bg1"/>
                  </a:solidFill>
                  <a:effectLst/>
                  <a:latin typeface="Comfortaa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Transition Window Tint</a:t>
              </a:r>
              <a:r>
                <a:rPr lang="en-US" sz="1600" b="1" kern="100" dirty="0">
                  <a:solidFill>
                    <a:schemeClr val="bg1"/>
                  </a:solidFill>
                  <a:latin typeface="Comfortaa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1600" b="1" kern="100" dirty="0">
                <a:solidFill>
                  <a:schemeClr val="bg1"/>
                </a:solidFill>
                <a:effectLst/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A8E17F9-CCB4-278A-136B-240AF7861C4D}"/>
                </a:ext>
              </a:extLst>
            </p:cNvPr>
            <p:cNvSpPr txBox="1"/>
            <p:nvPr/>
          </p:nvSpPr>
          <p:spPr>
            <a:xfrm>
              <a:off x="2694246" y="6107431"/>
              <a:ext cx="297467" cy="169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00" b="1" dirty="0">
                  <a:solidFill>
                    <a:schemeClr val="bg1"/>
                  </a:solidFill>
                  <a:latin typeface="Metropolis Medium" panose="00000600000000000000" pitchFamily="50" charset="0"/>
                </a:rPr>
                <a:t>TM</a:t>
              </a:r>
              <a:endParaRPr lang="en-US" sz="500" b="1" dirty="0"/>
            </a:p>
          </p:txBody>
        </p:sp>
      </p:grpSp>
      <p:sp>
        <p:nvSpPr>
          <p:cNvPr id="39" name="Overview Bar 1">
            <a:extLst>
              <a:ext uri="{FF2B5EF4-FFF2-40B4-BE49-F238E27FC236}">
                <a16:creationId xmlns:a16="http://schemas.microsoft.com/office/drawing/2014/main" id="{1988B415-2AF8-6557-A200-5903848D02CF}"/>
              </a:ext>
            </a:extLst>
          </p:cNvPr>
          <p:cNvSpPr/>
          <p:nvPr/>
        </p:nvSpPr>
        <p:spPr>
          <a:xfrm>
            <a:off x="3340" y="2021020"/>
            <a:ext cx="3388997" cy="457200"/>
          </a:xfrm>
          <a:prstGeom prst="rect">
            <a:avLst/>
          </a:prstGeom>
          <a:gradFill>
            <a:gsLst>
              <a:gs pos="0">
                <a:srgbClr val="F47621"/>
              </a:gs>
              <a:gs pos="100000">
                <a:schemeClr val="tx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4C9118E-40E3-6CBD-27C5-AB5BEFC677F0}"/>
              </a:ext>
            </a:extLst>
          </p:cNvPr>
          <p:cNvSpPr/>
          <p:nvPr/>
        </p:nvSpPr>
        <p:spPr>
          <a:xfrm>
            <a:off x="41664" y="2066078"/>
            <a:ext cx="33506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COMPANY OVERVIEW</a:t>
            </a:r>
          </a:p>
        </p:txBody>
      </p:sp>
      <p:pic>
        <p:nvPicPr>
          <p:cNvPr id="52" name="Picture 51" descr="A black and white rectangular object with white text&#10;&#10;Description automatically generated">
            <a:extLst>
              <a:ext uri="{FF2B5EF4-FFF2-40B4-BE49-F238E27FC236}">
                <a16:creationId xmlns:a16="http://schemas.microsoft.com/office/drawing/2014/main" id="{C1981D5F-0F1C-CEEE-49DB-DC325B3E55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068" y="-537016"/>
            <a:ext cx="13106625" cy="8409843"/>
          </a:xfrm>
          <a:prstGeom prst="rect">
            <a:avLst/>
          </a:prstGeom>
        </p:spPr>
      </p:pic>
      <p:pic>
        <p:nvPicPr>
          <p:cNvPr id="18" name="StealthTint PPT VO v2-03">
            <a:hlinkClick r:id="" action="ppaction://media"/>
            <a:extLst>
              <a:ext uri="{FF2B5EF4-FFF2-40B4-BE49-F238E27FC236}">
                <a16:creationId xmlns:a16="http://schemas.microsoft.com/office/drawing/2014/main" id="{1850DECD-D9FA-567E-4C34-CE67303B7A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040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2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17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7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nodeType="withEffect">
                                  <p:stCondLst>
                                    <p:cond delay="35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35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nodeType="withEffect">
                                  <p:stCondLst>
                                    <p:cond delay="387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2" grpId="0"/>
      <p:bldP spid="33" grpId="0"/>
      <p:bldP spid="31" grpId="0"/>
      <p:bldP spid="3" grpId="0"/>
      <p:bldP spid="4" grpId="0"/>
      <p:bldP spid="5" grpId="0"/>
      <p:bldP spid="6" grpId="0"/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Morning">
            <a:extLst>
              <a:ext uri="{FF2B5EF4-FFF2-40B4-BE49-F238E27FC236}">
                <a16:creationId xmlns:a16="http://schemas.microsoft.com/office/drawing/2014/main" id="{A691E81D-54B6-9375-3B65-F83D8539C5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" r="2917"/>
          <a:stretch/>
        </p:blipFill>
        <p:spPr>
          <a:xfrm flipH="1">
            <a:off x="2515991" y="-2"/>
            <a:ext cx="9676009" cy="6858000"/>
          </a:xfrm>
          <a:prstGeom prst="rect">
            <a:avLst/>
          </a:prstGeom>
        </p:spPr>
      </p:pic>
      <p:sp>
        <p:nvSpPr>
          <p:cNvPr id="3" name="Gray Bkg">
            <a:extLst>
              <a:ext uri="{FF2B5EF4-FFF2-40B4-BE49-F238E27FC236}">
                <a16:creationId xmlns:a16="http://schemas.microsoft.com/office/drawing/2014/main" id="{A14737DC-0868-2016-7AA6-650D94D0BF7F}"/>
              </a:ext>
            </a:extLst>
          </p:cNvPr>
          <p:cNvSpPr/>
          <p:nvPr/>
        </p:nvSpPr>
        <p:spPr>
          <a:xfrm>
            <a:off x="2248348" y="-2"/>
            <a:ext cx="9940311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" name="Picture 106" descr="A black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41D58707-1709-DE00-9907-002A670A4AF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"/>
            <a:ext cx="12150336" cy="6858000"/>
          </a:xfrm>
          <a:prstGeom prst="rect">
            <a:avLst/>
          </a:prstGeom>
        </p:spPr>
      </p:pic>
      <p:pic>
        <p:nvPicPr>
          <p:cNvPr id="14" name="StealthTint Logo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ADCFABB-DB86-0D15-3253-816945B456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95" y="260300"/>
            <a:ext cx="2902113" cy="1204916"/>
          </a:xfrm>
          <a:prstGeom prst="rect">
            <a:avLst/>
          </a:prstGeom>
        </p:spPr>
      </p:pic>
      <p:sp>
        <p:nvSpPr>
          <p:cNvPr id="34" name="Other2Bar" hidden="1">
            <a:extLst>
              <a:ext uri="{FF2B5EF4-FFF2-40B4-BE49-F238E27FC236}">
                <a16:creationId xmlns:a16="http://schemas.microsoft.com/office/drawing/2014/main" id="{FB2CAD6E-2883-9333-187B-58F798A75231}"/>
              </a:ext>
            </a:extLst>
          </p:cNvPr>
          <p:cNvSpPr/>
          <p:nvPr/>
        </p:nvSpPr>
        <p:spPr>
          <a:xfrm>
            <a:off x="3340" y="4472857"/>
            <a:ext cx="3795623" cy="457200"/>
          </a:xfrm>
          <a:prstGeom prst="rect">
            <a:avLst/>
          </a:prstGeom>
          <a:gradFill>
            <a:gsLst>
              <a:gs pos="0">
                <a:srgbClr val="F47621"/>
              </a:gs>
              <a:gs pos="60000">
                <a:schemeClr val="tx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ther1Bar" hidden="1">
            <a:extLst>
              <a:ext uri="{FF2B5EF4-FFF2-40B4-BE49-F238E27FC236}">
                <a16:creationId xmlns:a16="http://schemas.microsoft.com/office/drawing/2014/main" id="{E78F7D82-44F3-9E8C-229C-D3A4F596303D}"/>
              </a:ext>
            </a:extLst>
          </p:cNvPr>
          <p:cNvSpPr/>
          <p:nvPr/>
        </p:nvSpPr>
        <p:spPr>
          <a:xfrm>
            <a:off x="3340" y="3982488"/>
            <a:ext cx="3795623" cy="457200"/>
          </a:xfrm>
          <a:prstGeom prst="rect">
            <a:avLst/>
          </a:prstGeom>
          <a:gradFill>
            <a:gsLst>
              <a:gs pos="0">
                <a:srgbClr val="F47621"/>
              </a:gs>
              <a:gs pos="60000">
                <a:schemeClr val="tx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49224323-EBCF-51E0-D974-C89F882697D1}"/>
              </a:ext>
            </a:extLst>
          </p:cNvPr>
          <p:cNvSpPr/>
          <p:nvPr/>
        </p:nvSpPr>
        <p:spPr>
          <a:xfrm>
            <a:off x="41664" y="3046812"/>
            <a:ext cx="33506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APPLICATIONS</a:t>
            </a:r>
          </a:p>
        </p:txBody>
      </p:sp>
      <p:sp>
        <p:nvSpPr>
          <p:cNvPr id="33" name="Rectangle 32" hidden="1">
            <a:extLst>
              <a:ext uri="{FF2B5EF4-FFF2-40B4-BE49-F238E27FC236}">
                <a16:creationId xmlns:a16="http://schemas.microsoft.com/office/drawing/2014/main" id="{90F28D07-8901-85BA-D666-E6F72F685800}"/>
              </a:ext>
            </a:extLst>
          </p:cNvPr>
          <p:cNvSpPr/>
          <p:nvPr/>
        </p:nvSpPr>
        <p:spPr>
          <a:xfrm>
            <a:off x="41664" y="3539840"/>
            <a:ext cx="33506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Q </a:t>
            </a:r>
            <a:r>
              <a:rPr lang="en-US" sz="2000" dirty="0">
                <a:solidFill>
                  <a:schemeClr val="bg1"/>
                </a:solidFill>
                <a:latin typeface="Metropolis Medium" panose="00000600000000000000" pitchFamily="50" charset="0"/>
              </a:rPr>
              <a:t>&amp;</a:t>
            </a:r>
            <a:r>
              <a:rPr lang="en-US" sz="20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 A</a:t>
            </a:r>
          </a:p>
        </p:txBody>
      </p:sp>
      <p:grpSp>
        <p:nvGrpSpPr>
          <p:cNvPr id="13" name="Bullets Group Prev Slide" hidden="1">
            <a:extLst>
              <a:ext uri="{FF2B5EF4-FFF2-40B4-BE49-F238E27FC236}">
                <a16:creationId xmlns:a16="http://schemas.microsoft.com/office/drawing/2014/main" id="{88C5615C-1D50-904C-F74B-83D8DDDF1AB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4422" y="2590688"/>
            <a:ext cx="3317915" cy="3902283"/>
            <a:chOff x="74422" y="2590688"/>
            <a:chExt cx="3317915" cy="390228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B44923-BDEA-C1BA-99A0-3B41F63A5F9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423" y="2590688"/>
              <a:ext cx="319349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880" indent="-182880">
                <a:buClr>
                  <a:srgbClr val="F47621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en-US" sz="1600" b="1" kern="100" dirty="0">
                  <a:solidFill>
                    <a:schemeClr val="bg1"/>
                  </a:solidFill>
                  <a:effectLst/>
                  <a:latin typeface="Comfortaa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Smart Tint</a:t>
              </a:r>
              <a:r>
                <a:rPr lang="en-US" sz="1600" b="1" kern="100" baseline="40000" dirty="0">
                  <a:solidFill>
                    <a:schemeClr val="bg1"/>
                  </a:solidFill>
                  <a:effectLst/>
                  <a:latin typeface="Comfortaa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®</a:t>
              </a:r>
              <a:r>
                <a:rPr lang="en-US" sz="1600" b="1" kern="100" dirty="0">
                  <a:solidFill>
                    <a:schemeClr val="bg1"/>
                  </a:solidFill>
                  <a:effectLst/>
                  <a:latin typeface="Comfortaa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is an Industry Leader - pioneering the Switchable Smart Film</a:t>
              </a:r>
              <a:r>
                <a:rPr lang="en-US" sz="1600" b="1" kern="100" baseline="40000" dirty="0">
                  <a:solidFill>
                    <a:schemeClr val="bg1"/>
                  </a:solidFill>
                  <a:effectLst/>
                  <a:latin typeface="Comfortaa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®</a:t>
              </a:r>
              <a:r>
                <a:rPr lang="en-US" sz="1600" b="1" kern="100" dirty="0">
                  <a:solidFill>
                    <a:schemeClr val="bg1"/>
                  </a:solidFill>
                  <a:effectLst/>
                  <a:latin typeface="Comfortaa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industry since 1999</a:t>
              </a:r>
              <a:endParaRPr lang="en-US" sz="1600" b="1" dirty="0">
                <a:solidFill>
                  <a:schemeClr val="bg1"/>
                </a:solidFill>
                <a:latin typeface="Comfortaa" panose="00000500000000000000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ACEA70A-DE32-2E74-1902-7BA4779AF53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422" y="3769071"/>
              <a:ext cx="3193492" cy="605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880" marR="0" indent="-18288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F47621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en-US" sz="1600" b="1" kern="100" dirty="0">
                  <a:solidFill>
                    <a:schemeClr val="bg1"/>
                  </a:solidFill>
                  <a:effectLst/>
                  <a:latin typeface="Comfortaa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100% owned, operated &amp; manufactured in the USA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244FC05-1EC0-109F-DF07-70863875DA9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422" y="4475337"/>
              <a:ext cx="3193492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880" marR="0" indent="-18288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F47621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bg1"/>
                  </a:solidFill>
                  <a:effectLst/>
                  <a:latin typeface="Comfortaa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Proprietary technology </a:t>
              </a:r>
              <a:endParaRPr lang="en-US" sz="1600" b="1" kern="100" dirty="0">
                <a:solidFill>
                  <a:schemeClr val="bg1"/>
                </a:solidFill>
                <a:effectLst/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63080D-3F7E-9DFE-6CD5-F1DFF2F03AE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422" y="4918133"/>
              <a:ext cx="3193492" cy="605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880" marR="0" indent="-18288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F47621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en-US" sz="1600" b="1" kern="100" dirty="0">
                  <a:solidFill>
                    <a:schemeClr val="bg1"/>
                  </a:solidFill>
                  <a:effectLst/>
                  <a:latin typeface="Comfortaa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Worldwide network of professional installers 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E3D0A43-D59B-544A-3BFE-E546AD9CFFD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4422" y="5624400"/>
              <a:ext cx="3317915" cy="868571"/>
              <a:chOff x="74422" y="5624400"/>
              <a:chExt cx="3317915" cy="868571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B54F5DF-2B57-933F-994A-E07FE4192175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4422" y="5624400"/>
                <a:ext cx="3317915" cy="8685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82880" marR="0" indent="-18288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F4762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sz="1600" b="1" kern="100" dirty="0">
                    <a:solidFill>
                      <a:schemeClr val="bg1"/>
                    </a:solidFill>
                    <a:latin typeface="Comfortaa" panose="00000500000000000000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Launching a new product line </a:t>
                </a:r>
                <a:r>
                  <a:rPr lang="en-US" sz="1600" b="1" kern="100" dirty="0">
                    <a:solidFill>
                      <a:schemeClr val="bg1"/>
                    </a:solidFill>
                    <a:effectLst/>
                    <a:latin typeface="Comfortaa" panose="00000500000000000000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</a:t>
                </a:r>
                <a:r>
                  <a:rPr lang="en-US" sz="1600" b="1" kern="100" dirty="0">
                    <a:solidFill>
                      <a:schemeClr val="bg1"/>
                    </a:solidFill>
                    <a:latin typeface="Comfortaa" panose="00000500000000000000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Stealth Tint</a:t>
                </a:r>
                <a:r>
                  <a:rPr lang="en-US" sz="1600" b="1" kern="100" baseline="40000" dirty="0">
                    <a:solidFill>
                      <a:schemeClr val="bg1"/>
                    </a:solidFill>
                    <a:effectLst/>
                    <a:latin typeface="Comfortaa" panose="00000500000000000000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® </a:t>
                </a:r>
                <a:r>
                  <a:rPr lang="en-US" sz="1600" b="1" kern="100" dirty="0">
                    <a:solidFill>
                      <a:schemeClr val="bg1"/>
                    </a:solidFill>
                    <a:effectLst/>
                    <a:latin typeface="Comfortaa" panose="00000500000000000000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Transition Window Tint</a:t>
                </a:r>
                <a:r>
                  <a:rPr lang="en-US" sz="1600" b="1" kern="100" dirty="0">
                    <a:solidFill>
                      <a:schemeClr val="bg1"/>
                    </a:solidFill>
                    <a:latin typeface="Comfortaa" panose="00000500000000000000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600" b="1" kern="100" dirty="0">
                  <a:solidFill>
                    <a:schemeClr val="bg1"/>
                  </a:solidFill>
                  <a:effectLst/>
                  <a:latin typeface="Comfortaa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66B19C-762C-81D4-7904-6ECE5A4148EA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694246" y="6107431"/>
                <a:ext cx="297467" cy="169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500" b="1" dirty="0">
                    <a:solidFill>
                      <a:schemeClr val="bg1"/>
                    </a:solidFill>
                    <a:latin typeface="Metropolis Medium" panose="00000600000000000000" pitchFamily="50" charset="0"/>
                  </a:rPr>
                  <a:t>TM</a:t>
                </a:r>
                <a:endParaRPr lang="en-US" sz="500" b="1" dirty="0"/>
              </a:p>
            </p:txBody>
          </p:sp>
        </p:grpSp>
      </p:grpSp>
      <p:pic>
        <p:nvPicPr>
          <p:cNvPr id="26" name="Picture 25" descr="A group of white and black rectangular objects&#10;&#10;Description automatically generated" hidden="1">
            <a:extLst>
              <a:ext uri="{FF2B5EF4-FFF2-40B4-BE49-F238E27FC236}">
                <a16:creationId xmlns:a16="http://schemas.microsoft.com/office/drawing/2014/main" id="{5320F30C-6B75-5B2E-ADBF-A59B725D76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680" y="79981"/>
            <a:ext cx="9635979" cy="722698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34533AA-A89D-1496-7C84-52B7D93C703B}"/>
              </a:ext>
            </a:extLst>
          </p:cNvPr>
          <p:cNvSpPr txBox="1"/>
          <p:nvPr/>
        </p:nvSpPr>
        <p:spPr>
          <a:xfrm>
            <a:off x="226822" y="3116374"/>
            <a:ext cx="3193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Clr>
                <a:srgbClr val="F4762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 b="1" kern="100" dirty="0">
                <a:solidFill>
                  <a:schemeClr val="bg1"/>
                </a:solidFill>
                <a:effectLst/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Sunlight Activated Transition Window Tint</a:t>
            </a:r>
            <a:endParaRPr lang="en-US" sz="1600" dirty="0">
              <a:solidFill>
                <a:schemeClr val="bg1"/>
              </a:solidFill>
              <a:latin typeface="Comfortaa" panose="00000500000000000000" pitchFamily="2" charset="0"/>
            </a:endParaRPr>
          </a:p>
        </p:txBody>
      </p:sp>
      <p:grpSp>
        <p:nvGrpSpPr>
          <p:cNvPr id="36" name="Group 35" hidden="1">
            <a:extLst>
              <a:ext uri="{FF2B5EF4-FFF2-40B4-BE49-F238E27FC236}">
                <a16:creationId xmlns:a16="http://schemas.microsoft.com/office/drawing/2014/main" id="{133154EB-2FD7-D554-6464-1F9CB5F3E201}"/>
              </a:ext>
            </a:extLst>
          </p:cNvPr>
          <p:cNvGrpSpPr/>
          <p:nvPr/>
        </p:nvGrpSpPr>
        <p:grpSpPr>
          <a:xfrm>
            <a:off x="6323262" y="4915916"/>
            <a:ext cx="2618770" cy="1545458"/>
            <a:chOff x="6323262" y="4915916"/>
            <a:chExt cx="2618770" cy="154545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C363ADF-06D9-9625-3296-DD3548CC82C0}"/>
                </a:ext>
              </a:extLst>
            </p:cNvPr>
            <p:cNvSpPr txBox="1"/>
            <p:nvPr/>
          </p:nvSpPr>
          <p:spPr>
            <a:xfrm>
              <a:off x="6378850" y="4915916"/>
              <a:ext cx="256318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i="0" dirty="0">
                  <a:solidFill>
                    <a:schemeClr val="bg1"/>
                  </a:solidFill>
                  <a:effectLst/>
                  <a:latin typeface="Comfortaa" panose="00000500000000000000" pitchFamily="2" charset="0"/>
                </a:rPr>
                <a:t>Small: (36″ x 24″)</a:t>
              </a:r>
              <a:endParaRPr lang="en-US" b="1" dirty="0">
                <a:solidFill>
                  <a:schemeClr val="bg1"/>
                </a:solidFill>
                <a:latin typeface="Comfortaa" panose="00000500000000000000" pitchFamily="2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39F612-1308-D12E-205D-3A6AC85CD4F2}"/>
                </a:ext>
              </a:extLst>
            </p:cNvPr>
            <p:cNvSpPr txBox="1"/>
            <p:nvPr/>
          </p:nvSpPr>
          <p:spPr>
            <a:xfrm>
              <a:off x="6323262" y="6092042"/>
              <a:ext cx="256318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i="0" dirty="0">
                  <a:solidFill>
                    <a:schemeClr val="bg1"/>
                  </a:solidFill>
                  <a:effectLst/>
                  <a:latin typeface="Comfortaa" panose="00000500000000000000" pitchFamily="2" charset="0"/>
                </a:rPr>
                <a:t>Medium: (36″ x 36″)</a:t>
              </a:r>
              <a:endParaRPr lang="en-US" b="1" dirty="0">
                <a:solidFill>
                  <a:schemeClr val="bg1"/>
                </a:solidFill>
                <a:latin typeface="Comfortaa" panose="00000500000000000000" pitchFamily="2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F0B3EAA-1A25-3B22-B830-0B90B8FA8E12}"/>
                </a:ext>
              </a:extLst>
            </p:cNvPr>
            <p:cNvSpPr txBox="1"/>
            <p:nvPr/>
          </p:nvSpPr>
          <p:spPr>
            <a:xfrm>
              <a:off x="6378850" y="5537329"/>
              <a:ext cx="256318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i="0" dirty="0">
                  <a:solidFill>
                    <a:schemeClr val="bg1"/>
                  </a:solidFill>
                  <a:effectLst/>
                  <a:latin typeface="Comfortaa" panose="00000500000000000000" pitchFamily="2" charset="0"/>
                </a:rPr>
                <a:t>Large: (36″ x “80)</a:t>
              </a:r>
              <a:endParaRPr lang="en-US" b="1" dirty="0">
                <a:solidFill>
                  <a:schemeClr val="bg1"/>
                </a:solidFill>
                <a:latin typeface="Comfortaa" panose="00000500000000000000" pitchFamily="2" charset="0"/>
              </a:endParaRPr>
            </a:p>
          </p:txBody>
        </p:sp>
      </p:grpSp>
      <p:sp>
        <p:nvSpPr>
          <p:cNvPr id="38" name="Bar 2">
            <a:extLst>
              <a:ext uri="{FF2B5EF4-FFF2-40B4-BE49-F238E27FC236}">
                <a16:creationId xmlns:a16="http://schemas.microsoft.com/office/drawing/2014/main" id="{6DBB9361-30E1-246A-6BE6-EC88AED5CC69}"/>
              </a:ext>
            </a:extLst>
          </p:cNvPr>
          <p:cNvSpPr/>
          <p:nvPr/>
        </p:nvSpPr>
        <p:spPr>
          <a:xfrm>
            <a:off x="3340" y="2511387"/>
            <a:ext cx="3388997" cy="457200"/>
          </a:xfrm>
          <a:prstGeom prst="rect">
            <a:avLst/>
          </a:prstGeom>
          <a:gradFill>
            <a:gsLst>
              <a:gs pos="0">
                <a:srgbClr val="F47621"/>
              </a:gs>
              <a:gs pos="100000">
                <a:schemeClr val="tx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Bar 1">
            <a:extLst>
              <a:ext uri="{FF2B5EF4-FFF2-40B4-BE49-F238E27FC236}">
                <a16:creationId xmlns:a16="http://schemas.microsoft.com/office/drawing/2014/main" id="{1988B415-2AF8-6557-A200-5903848D02CF}"/>
              </a:ext>
            </a:extLst>
          </p:cNvPr>
          <p:cNvSpPr/>
          <p:nvPr/>
        </p:nvSpPr>
        <p:spPr>
          <a:xfrm>
            <a:off x="3340" y="2021020"/>
            <a:ext cx="3388997" cy="457200"/>
          </a:xfrm>
          <a:prstGeom prst="rect">
            <a:avLst/>
          </a:prstGeom>
          <a:gradFill>
            <a:gsLst>
              <a:gs pos="0">
                <a:srgbClr val="F47621"/>
              </a:gs>
              <a:gs pos="100000">
                <a:schemeClr val="tx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ompany Overview Text">
            <a:extLst>
              <a:ext uri="{FF2B5EF4-FFF2-40B4-BE49-F238E27FC236}">
                <a16:creationId xmlns:a16="http://schemas.microsoft.com/office/drawing/2014/main" id="{24C9118E-40E3-6CBD-27C5-AB5BEFC677F0}"/>
              </a:ext>
            </a:extLst>
          </p:cNvPr>
          <p:cNvSpPr/>
          <p:nvPr/>
        </p:nvSpPr>
        <p:spPr>
          <a:xfrm>
            <a:off x="41664" y="2066078"/>
            <a:ext cx="33506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COMPANY OVERVIEW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8E96BBD-1C23-51E9-8ED9-786187729B26}"/>
              </a:ext>
            </a:extLst>
          </p:cNvPr>
          <p:cNvSpPr/>
          <p:nvPr/>
        </p:nvSpPr>
        <p:spPr>
          <a:xfrm>
            <a:off x="41664" y="2556445"/>
            <a:ext cx="33506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WHAT IS STEALTH TINT</a:t>
            </a:r>
            <a:r>
              <a:rPr lang="en-US" sz="4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?</a:t>
            </a:r>
          </a:p>
        </p:txBody>
      </p:sp>
      <p:pic>
        <p:nvPicPr>
          <p:cNvPr id="48" name="ST Box Front Side" descr="A black and white rectangular object with white text&#10;&#10;Description automatically generated">
            <a:extLst>
              <a:ext uri="{FF2B5EF4-FFF2-40B4-BE49-F238E27FC236}">
                <a16:creationId xmlns:a16="http://schemas.microsoft.com/office/drawing/2014/main" id="{A6306499-A3A0-1200-7AC6-B12B21940C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068" y="-537016"/>
            <a:ext cx="13106625" cy="8409843"/>
          </a:xfrm>
          <a:prstGeom prst="rect">
            <a:avLst/>
          </a:prstGeom>
        </p:spPr>
      </p:pic>
      <p:pic>
        <p:nvPicPr>
          <p:cNvPr id="50" name="ST Box Transition Side" descr="A black and orange rectangular object with text&#10;&#10;Description automatically generated">
            <a:extLst>
              <a:ext uri="{FF2B5EF4-FFF2-40B4-BE49-F238E27FC236}">
                <a16:creationId xmlns:a16="http://schemas.microsoft.com/office/drawing/2014/main" id="{F2A7765E-C8E7-E515-884B-BA02C8939E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0000">
            <a:off x="1873831" y="-715608"/>
            <a:ext cx="13004423" cy="7314988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6E72AEAC-8E1F-EE87-3A34-7D284844F05C}"/>
              </a:ext>
            </a:extLst>
          </p:cNvPr>
          <p:cNvSpPr txBox="1"/>
          <p:nvPr/>
        </p:nvSpPr>
        <p:spPr>
          <a:xfrm>
            <a:off x="4253768" y="148724"/>
            <a:ext cx="7922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70" dirty="0">
                <a:solidFill>
                  <a:srgbClr val="EDE620"/>
                </a:solidFill>
                <a:latin typeface="FSP DEMO - Organetto UltraBold" panose="00000900000000000000" pitchFamily="50" charset="0"/>
              </a:rPr>
              <a:t>Automatically changes from light to dark </a:t>
            </a:r>
            <a:br>
              <a:rPr lang="en-US" sz="2400" dirty="0">
                <a:solidFill>
                  <a:srgbClr val="EDE620"/>
                </a:solidFill>
                <a:latin typeface="FSP DEMO - Organetto UltraBold" panose="00000900000000000000" pitchFamily="50" charset="0"/>
              </a:rPr>
            </a:br>
            <a:r>
              <a:rPr lang="en-US" sz="2470" dirty="0">
                <a:solidFill>
                  <a:srgbClr val="EDE620"/>
                </a:solidFill>
                <a:latin typeface="FSP DEMO - Organetto UltraBold" panose="00000900000000000000" pitchFamily="50" charset="0"/>
              </a:rPr>
              <a:t>and back to light with sunlight exposure</a:t>
            </a:r>
          </a:p>
        </p:txBody>
      </p:sp>
      <p:pic>
        <p:nvPicPr>
          <p:cNvPr id="52" name="Picture 51" descr="A couple standing in a room looking out a window&#10;&#10;Description automatically generated">
            <a:extLst>
              <a:ext uri="{FF2B5EF4-FFF2-40B4-BE49-F238E27FC236}">
                <a16:creationId xmlns:a16="http://schemas.microsoft.com/office/drawing/2014/main" id="{6B40C7DE-DFA9-6F87-1323-EEF3A6CCF3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950" y="856320"/>
            <a:ext cx="1846915" cy="1554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" name="Picture 53" descr="A couple of people looking out a window&#10;&#10;Description automatically generated">
            <a:extLst>
              <a:ext uri="{FF2B5EF4-FFF2-40B4-BE49-F238E27FC236}">
                <a16:creationId xmlns:a16="http://schemas.microsoft.com/office/drawing/2014/main" id="{D98FE74C-3E7E-E8B4-9A93-4D8CE73E53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733" y="856320"/>
            <a:ext cx="1846915" cy="1554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" name="Picture 55" descr="A person and person looking at a window&#10;&#10;Description automatically generated">
            <a:extLst>
              <a:ext uri="{FF2B5EF4-FFF2-40B4-BE49-F238E27FC236}">
                <a16:creationId xmlns:a16="http://schemas.microsoft.com/office/drawing/2014/main" id="{2303BED0-9510-98F6-7828-EA59AC93E6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80" y="856320"/>
            <a:ext cx="1846915" cy="1554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" name="Picture 57" descr="A couple standing in front of a glass door&#10;&#10;Description automatically generated">
            <a:extLst>
              <a:ext uri="{FF2B5EF4-FFF2-40B4-BE49-F238E27FC236}">
                <a16:creationId xmlns:a16="http://schemas.microsoft.com/office/drawing/2014/main" id="{2C9B336A-1C59-14ED-4619-41172EC1590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595" y="856320"/>
            <a:ext cx="1846915" cy="1554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" name="Picture 59" descr="A person and person standing in front of a glass door&#10;&#10;Description automatically generated">
            <a:extLst>
              <a:ext uri="{FF2B5EF4-FFF2-40B4-BE49-F238E27FC236}">
                <a16:creationId xmlns:a16="http://schemas.microsoft.com/office/drawing/2014/main" id="{542B635D-EA9B-71CF-60D7-8561DC2531F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165" y="856320"/>
            <a:ext cx="1846915" cy="1554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3" name="No Power TextBox">
            <a:extLst>
              <a:ext uri="{FF2B5EF4-FFF2-40B4-BE49-F238E27FC236}">
                <a16:creationId xmlns:a16="http://schemas.microsoft.com/office/drawing/2014/main" id="{545E549F-2361-C9B7-27B5-1367A602592E}"/>
              </a:ext>
            </a:extLst>
          </p:cNvPr>
          <p:cNvGrpSpPr/>
          <p:nvPr/>
        </p:nvGrpSpPr>
        <p:grpSpPr>
          <a:xfrm>
            <a:off x="3827164" y="3561347"/>
            <a:ext cx="3432006" cy="1281334"/>
            <a:chOff x="3586534" y="3561347"/>
            <a:chExt cx="3432006" cy="1281334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7545CCA8-A45A-8BEE-6C25-50B2C1A49CBA}"/>
                </a:ext>
              </a:extLst>
            </p:cNvPr>
            <p:cNvCxnSpPr>
              <a:cxnSpLocks/>
            </p:cNvCxnSpPr>
            <p:nvPr/>
          </p:nvCxnSpPr>
          <p:spPr>
            <a:xfrm>
              <a:off x="4677876" y="3561347"/>
              <a:ext cx="624661" cy="58002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ED26F429-4011-8D45-0F05-AB8805A653D9}"/>
                </a:ext>
              </a:extLst>
            </p:cNvPr>
            <p:cNvGrpSpPr/>
            <p:nvPr/>
          </p:nvGrpSpPr>
          <p:grpSpPr>
            <a:xfrm>
              <a:off x="3586534" y="4137450"/>
              <a:ext cx="3432006" cy="705231"/>
              <a:chOff x="3858941" y="5008794"/>
              <a:chExt cx="3432006" cy="705231"/>
            </a:xfrm>
          </p:grpSpPr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61EC3E51-0477-F9FD-98DA-3721A6B0DAF5}"/>
                  </a:ext>
                </a:extLst>
              </p:cNvPr>
              <p:cNvSpPr/>
              <p:nvPr/>
            </p:nvSpPr>
            <p:spPr>
              <a:xfrm>
                <a:off x="3858941" y="5008794"/>
                <a:ext cx="3432006" cy="705231"/>
              </a:xfrm>
              <a:prstGeom prst="roundRect">
                <a:avLst>
                  <a:gd name="adj" fmla="val 28783"/>
                </a:avLst>
              </a:prstGeom>
              <a:solidFill>
                <a:srgbClr val="EE7320"/>
              </a:solidFill>
              <a:ln>
                <a:noFill/>
              </a:ln>
              <a:effectLst>
                <a:outerShdw blurRad="355600" sx="108000" sy="108000" algn="ctr" rotWithShape="0">
                  <a:prstClr val="black">
                    <a:alpha val="4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8640"/>
                <a:r>
                  <a:rPr lang="en-US" sz="20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fortaa" panose="00000500000000000000" pitchFamily="2" charset="0"/>
                  </a:rPr>
                  <a:t>No Power Required</a:t>
                </a:r>
              </a:p>
            </p:txBody>
          </p:sp>
          <p:pic>
            <p:nvPicPr>
              <p:cNvPr id="85" name="Picture 84" descr="A black and white symbol&#10;&#10;Description automatically generated">
                <a:extLst>
                  <a:ext uri="{FF2B5EF4-FFF2-40B4-BE49-F238E27FC236}">
                    <a16:creationId xmlns:a16="http://schemas.microsoft.com/office/drawing/2014/main" id="{9AB46112-F1F3-3FEF-EF47-96E7E0D3EB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64328" y="5094182"/>
                <a:ext cx="536125" cy="534455"/>
              </a:xfrm>
              <a:prstGeom prst="rect">
                <a:avLst/>
              </a:prstGeom>
            </p:spPr>
          </p:pic>
        </p:grpSp>
      </p:grpSp>
      <p:grpSp>
        <p:nvGrpSpPr>
          <p:cNvPr id="104" name="Now Wires TextBox">
            <a:extLst>
              <a:ext uri="{FF2B5EF4-FFF2-40B4-BE49-F238E27FC236}">
                <a16:creationId xmlns:a16="http://schemas.microsoft.com/office/drawing/2014/main" id="{AC19CEB4-8EC3-AABD-604F-709D45580CA1}"/>
              </a:ext>
            </a:extLst>
          </p:cNvPr>
          <p:cNvGrpSpPr/>
          <p:nvPr/>
        </p:nvGrpSpPr>
        <p:grpSpPr>
          <a:xfrm>
            <a:off x="8410913" y="3561347"/>
            <a:ext cx="3432006" cy="1281334"/>
            <a:chOff x="8635501" y="3561347"/>
            <a:chExt cx="3432006" cy="1281334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68180572-4EB9-3015-FAC4-B851AC7098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64817" y="3561347"/>
              <a:ext cx="624661" cy="58002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3422C6F4-9D0E-498F-E5F1-C3217F38C421}"/>
                </a:ext>
              </a:extLst>
            </p:cNvPr>
            <p:cNvGrpSpPr/>
            <p:nvPr/>
          </p:nvGrpSpPr>
          <p:grpSpPr>
            <a:xfrm>
              <a:off x="8635501" y="4137450"/>
              <a:ext cx="3432006" cy="705231"/>
              <a:chOff x="3858941" y="5008794"/>
              <a:chExt cx="3432006" cy="705231"/>
            </a:xfrm>
          </p:grpSpPr>
          <p:sp>
            <p:nvSpPr>
              <p:cNvPr id="92" name="Rectangle: Rounded Corners 91">
                <a:extLst>
                  <a:ext uri="{FF2B5EF4-FFF2-40B4-BE49-F238E27FC236}">
                    <a16:creationId xmlns:a16="http://schemas.microsoft.com/office/drawing/2014/main" id="{088CFA9D-EDE4-4EE6-F233-7960624B2A98}"/>
                  </a:ext>
                </a:extLst>
              </p:cNvPr>
              <p:cNvSpPr/>
              <p:nvPr/>
            </p:nvSpPr>
            <p:spPr>
              <a:xfrm>
                <a:off x="3858941" y="5008794"/>
                <a:ext cx="3432006" cy="705231"/>
              </a:xfrm>
              <a:prstGeom prst="roundRect">
                <a:avLst>
                  <a:gd name="adj" fmla="val 28783"/>
                </a:avLst>
              </a:prstGeom>
              <a:solidFill>
                <a:srgbClr val="EE7320"/>
              </a:solidFill>
              <a:ln>
                <a:noFill/>
              </a:ln>
              <a:effectLst>
                <a:outerShdw blurRad="355600" sx="108000" sy="108000" algn="ctr" rotWithShape="0">
                  <a:prstClr val="black">
                    <a:alpha val="4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8640"/>
                <a:r>
                  <a:rPr lang="en-US" sz="20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fortaa" panose="00000500000000000000" pitchFamily="2" charset="0"/>
                  </a:rPr>
                  <a:t>No Wires or Plugs</a:t>
                </a:r>
              </a:p>
            </p:txBody>
          </p:sp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990504DB-D117-8B69-45C0-165F3D4F3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64328" y="5094182"/>
                <a:ext cx="536125" cy="534454"/>
              </a:xfrm>
              <a:prstGeom prst="rect">
                <a:avLst/>
              </a:prstGeom>
            </p:spPr>
          </p:pic>
        </p:grpSp>
      </p:grpSp>
      <p:grpSp>
        <p:nvGrpSpPr>
          <p:cNvPr id="105" name="UV Sun TextBox">
            <a:extLst>
              <a:ext uri="{FF2B5EF4-FFF2-40B4-BE49-F238E27FC236}">
                <a16:creationId xmlns:a16="http://schemas.microsoft.com/office/drawing/2014/main" id="{901185C8-02DF-3CBD-DEC5-F6259132206D}"/>
              </a:ext>
            </a:extLst>
          </p:cNvPr>
          <p:cNvGrpSpPr/>
          <p:nvPr/>
        </p:nvGrpSpPr>
        <p:grpSpPr>
          <a:xfrm>
            <a:off x="5857542" y="3561347"/>
            <a:ext cx="3938958" cy="2620594"/>
            <a:chOff x="5857542" y="3561347"/>
            <a:chExt cx="3938958" cy="2620594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F449B95A-58FB-A2F3-6194-24A37DE0FC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87113" y="3561347"/>
              <a:ext cx="111143" cy="190021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AC96D178-588B-473F-73B8-1DAD09263218}"/>
                </a:ext>
              </a:extLst>
            </p:cNvPr>
            <p:cNvGrpSpPr/>
            <p:nvPr/>
          </p:nvGrpSpPr>
          <p:grpSpPr>
            <a:xfrm>
              <a:off x="5857542" y="5476710"/>
              <a:ext cx="3938958" cy="705231"/>
              <a:chOff x="3858941" y="5008794"/>
              <a:chExt cx="3938958" cy="705231"/>
            </a:xfrm>
          </p:grpSpPr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2CF8520D-622A-4017-A455-BF5A7FACC58A}"/>
                  </a:ext>
                </a:extLst>
              </p:cNvPr>
              <p:cNvSpPr/>
              <p:nvPr/>
            </p:nvSpPr>
            <p:spPr>
              <a:xfrm>
                <a:off x="3858941" y="5008794"/>
                <a:ext cx="3938958" cy="705231"/>
              </a:xfrm>
              <a:prstGeom prst="roundRect">
                <a:avLst>
                  <a:gd name="adj" fmla="val 28783"/>
                </a:avLst>
              </a:prstGeom>
              <a:solidFill>
                <a:srgbClr val="EE7320"/>
              </a:solidFill>
              <a:ln>
                <a:noFill/>
              </a:ln>
              <a:effectLst>
                <a:outerShdw blurRad="355600" sx="108000" sy="108000" algn="ctr" rotWithShape="0">
                  <a:prstClr val="black">
                    <a:alpha val="4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8640"/>
                <a:r>
                  <a:rPr lang="en-US" sz="20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fortaa" panose="00000500000000000000" pitchFamily="2" charset="0"/>
                  </a:rPr>
                  <a:t>100% UV Sun Activated</a:t>
                </a:r>
              </a:p>
            </p:txBody>
          </p:sp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3B2ED78C-F920-2D29-3FDF-A21CBB900A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64328" y="5094182"/>
                <a:ext cx="536124" cy="534454"/>
              </a:xfrm>
              <a:prstGeom prst="rect">
                <a:avLst/>
              </a:prstGeom>
            </p:spPr>
          </p:pic>
        </p:grpSp>
      </p:grpSp>
      <p:pic>
        <p:nvPicPr>
          <p:cNvPr id="15" name="StealthTint PPT VO v2-04">
            <a:hlinkClick r:id="" action="ppaction://media"/>
            <a:extLst>
              <a:ext uri="{FF2B5EF4-FFF2-40B4-BE49-F238E27FC236}">
                <a16:creationId xmlns:a16="http://schemas.microsoft.com/office/drawing/2014/main" id="{4ADD2D66-3766-F8C9-E921-6861E281FC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490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814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7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14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2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268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324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383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nodeType="withEffect">
                                  <p:stCondLst>
                                    <p:cond delay="429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nodeType="withEffect">
                                  <p:stCondLst>
                                    <p:cond delay="45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animBg="1"/>
      <p:bldP spid="34" grpId="0" animBg="1"/>
      <p:bldP spid="35" grpId="0" animBg="1"/>
      <p:bldP spid="35" grpId="1" animBg="1"/>
      <p:bldP spid="32" grpId="0" uiExpand="1" build="p"/>
      <p:bldP spid="33" grpId="0" uiExpand="1" build="p"/>
      <p:bldP spid="27" grpId="0"/>
      <p:bldP spid="38" grpId="0" animBg="1"/>
      <p:bldP spid="39" grpId="1" animBg="1"/>
      <p:bldP spid="6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Morning">
            <a:extLst>
              <a:ext uri="{FF2B5EF4-FFF2-40B4-BE49-F238E27FC236}">
                <a16:creationId xmlns:a16="http://schemas.microsoft.com/office/drawing/2014/main" id="{A691E81D-54B6-9375-3B65-F83D8539C5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" r="2917"/>
          <a:stretch/>
        </p:blipFill>
        <p:spPr>
          <a:xfrm flipH="1">
            <a:off x="2515991" y="-2"/>
            <a:ext cx="9676009" cy="6858000"/>
          </a:xfrm>
          <a:prstGeom prst="rect">
            <a:avLst/>
          </a:prstGeom>
        </p:spPr>
      </p:pic>
      <p:sp>
        <p:nvSpPr>
          <p:cNvPr id="3" name="Gray Bkg">
            <a:extLst>
              <a:ext uri="{FF2B5EF4-FFF2-40B4-BE49-F238E27FC236}">
                <a16:creationId xmlns:a16="http://schemas.microsoft.com/office/drawing/2014/main" id="{A14737DC-0868-2016-7AA6-650D94D0BF7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48348" y="-2"/>
            <a:ext cx="9940311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8" name="Picture 87" descr="A black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C90DADDD-6918-6ED7-FD43-0320A52B195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"/>
            <a:ext cx="12150336" cy="6858000"/>
          </a:xfrm>
          <a:prstGeom prst="rect">
            <a:avLst/>
          </a:prstGeom>
        </p:spPr>
      </p:pic>
      <p:pic>
        <p:nvPicPr>
          <p:cNvPr id="14" name="StealthTint Logo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ADCFABB-DB86-0D15-3253-816945B456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95" y="260300"/>
            <a:ext cx="2902113" cy="1204916"/>
          </a:xfrm>
          <a:prstGeom prst="rect">
            <a:avLst/>
          </a:prstGeom>
        </p:spPr>
      </p:pic>
      <p:sp>
        <p:nvSpPr>
          <p:cNvPr id="34" name="Other2Bar" hidden="1">
            <a:extLst>
              <a:ext uri="{FF2B5EF4-FFF2-40B4-BE49-F238E27FC236}">
                <a16:creationId xmlns:a16="http://schemas.microsoft.com/office/drawing/2014/main" id="{FB2CAD6E-2883-9333-187B-58F798A75231}"/>
              </a:ext>
            </a:extLst>
          </p:cNvPr>
          <p:cNvSpPr/>
          <p:nvPr/>
        </p:nvSpPr>
        <p:spPr>
          <a:xfrm>
            <a:off x="3340" y="4472857"/>
            <a:ext cx="3795623" cy="457200"/>
          </a:xfrm>
          <a:prstGeom prst="rect">
            <a:avLst/>
          </a:prstGeom>
          <a:gradFill>
            <a:gsLst>
              <a:gs pos="0">
                <a:srgbClr val="F47621"/>
              </a:gs>
              <a:gs pos="60000">
                <a:schemeClr val="tx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ther1Bar" hidden="1">
            <a:extLst>
              <a:ext uri="{FF2B5EF4-FFF2-40B4-BE49-F238E27FC236}">
                <a16:creationId xmlns:a16="http://schemas.microsoft.com/office/drawing/2014/main" id="{E78F7D82-44F3-9E8C-229C-D3A4F596303D}"/>
              </a:ext>
            </a:extLst>
          </p:cNvPr>
          <p:cNvSpPr/>
          <p:nvPr/>
        </p:nvSpPr>
        <p:spPr>
          <a:xfrm>
            <a:off x="3340" y="3982488"/>
            <a:ext cx="3795623" cy="457200"/>
          </a:xfrm>
          <a:prstGeom prst="rect">
            <a:avLst/>
          </a:prstGeom>
          <a:gradFill>
            <a:gsLst>
              <a:gs pos="0">
                <a:srgbClr val="F47621"/>
              </a:gs>
              <a:gs pos="60000">
                <a:schemeClr val="tx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49224323-EBCF-51E0-D974-C89F882697D1}"/>
              </a:ext>
            </a:extLst>
          </p:cNvPr>
          <p:cNvSpPr/>
          <p:nvPr/>
        </p:nvSpPr>
        <p:spPr>
          <a:xfrm>
            <a:off x="41664" y="3046812"/>
            <a:ext cx="33506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APPLICATIONS</a:t>
            </a:r>
          </a:p>
        </p:txBody>
      </p:sp>
      <p:sp>
        <p:nvSpPr>
          <p:cNvPr id="33" name="Rectangle 32" hidden="1">
            <a:extLst>
              <a:ext uri="{FF2B5EF4-FFF2-40B4-BE49-F238E27FC236}">
                <a16:creationId xmlns:a16="http://schemas.microsoft.com/office/drawing/2014/main" id="{90F28D07-8901-85BA-D666-E6F72F685800}"/>
              </a:ext>
            </a:extLst>
          </p:cNvPr>
          <p:cNvSpPr/>
          <p:nvPr/>
        </p:nvSpPr>
        <p:spPr>
          <a:xfrm>
            <a:off x="41664" y="3539840"/>
            <a:ext cx="33506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Q </a:t>
            </a:r>
            <a:r>
              <a:rPr lang="en-US" sz="2000" dirty="0">
                <a:solidFill>
                  <a:schemeClr val="bg1"/>
                </a:solidFill>
                <a:latin typeface="Metropolis Medium" panose="00000600000000000000" pitchFamily="50" charset="0"/>
              </a:rPr>
              <a:t>&amp;</a:t>
            </a:r>
            <a:r>
              <a:rPr lang="en-US" sz="20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 A</a:t>
            </a:r>
          </a:p>
        </p:txBody>
      </p:sp>
      <p:grpSp>
        <p:nvGrpSpPr>
          <p:cNvPr id="13" name="Bullets Group Prev Slide" hidden="1">
            <a:extLst>
              <a:ext uri="{FF2B5EF4-FFF2-40B4-BE49-F238E27FC236}">
                <a16:creationId xmlns:a16="http://schemas.microsoft.com/office/drawing/2014/main" id="{88C5615C-1D50-904C-F74B-83D8DDDF1AB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4422" y="2590688"/>
            <a:ext cx="3317915" cy="3902283"/>
            <a:chOff x="74422" y="2590688"/>
            <a:chExt cx="3317915" cy="390228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B44923-BDEA-C1BA-99A0-3B41F63A5F9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423" y="2590688"/>
              <a:ext cx="319349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880" indent="-182880">
                <a:buClr>
                  <a:srgbClr val="F47621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en-US" sz="1600" b="1" kern="100" dirty="0">
                  <a:solidFill>
                    <a:schemeClr val="bg1"/>
                  </a:solidFill>
                  <a:effectLst/>
                  <a:latin typeface="Comfortaa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Smart Tint</a:t>
              </a:r>
              <a:r>
                <a:rPr lang="en-US" sz="1600" b="1" kern="100" baseline="40000" dirty="0">
                  <a:solidFill>
                    <a:schemeClr val="bg1"/>
                  </a:solidFill>
                  <a:effectLst/>
                  <a:latin typeface="Comfortaa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®</a:t>
              </a:r>
              <a:r>
                <a:rPr lang="en-US" sz="1600" b="1" kern="100" dirty="0">
                  <a:solidFill>
                    <a:schemeClr val="bg1"/>
                  </a:solidFill>
                  <a:effectLst/>
                  <a:latin typeface="Comfortaa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is an Industry Leader - pioneering the Switchable Smart Film</a:t>
              </a:r>
              <a:r>
                <a:rPr lang="en-US" sz="1600" b="1" kern="100" baseline="40000" dirty="0">
                  <a:solidFill>
                    <a:schemeClr val="bg1"/>
                  </a:solidFill>
                  <a:effectLst/>
                  <a:latin typeface="Comfortaa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®</a:t>
              </a:r>
              <a:r>
                <a:rPr lang="en-US" sz="1600" b="1" kern="100" dirty="0">
                  <a:solidFill>
                    <a:schemeClr val="bg1"/>
                  </a:solidFill>
                  <a:effectLst/>
                  <a:latin typeface="Comfortaa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industry since 1999</a:t>
              </a:r>
              <a:endParaRPr lang="en-US" sz="1600" b="1" dirty="0">
                <a:solidFill>
                  <a:schemeClr val="bg1"/>
                </a:solidFill>
                <a:latin typeface="Comfortaa" panose="00000500000000000000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ACEA70A-DE32-2E74-1902-7BA4779AF53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422" y="3769071"/>
              <a:ext cx="3193492" cy="605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880" marR="0" indent="-18288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F47621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en-US" sz="1600" b="1" kern="100" dirty="0">
                  <a:solidFill>
                    <a:schemeClr val="bg1"/>
                  </a:solidFill>
                  <a:effectLst/>
                  <a:latin typeface="Comfortaa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100% owned, operated &amp; manufactured in the USA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244FC05-1EC0-109F-DF07-70863875DA9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422" y="4475337"/>
              <a:ext cx="3193492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880" marR="0" indent="-18288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F47621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bg1"/>
                  </a:solidFill>
                  <a:effectLst/>
                  <a:latin typeface="Comfortaa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Proprietary technology </a:t>
              </a:r>
              <a:endParaRPr lang="en-US" sz="1600" b="1" kern="100" dirty="0">
                <a:solidFill>
                  <a:schemeClr val="bg1"/>
                </a:solidFill>
                <a:effectLst/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63080D-3F7E-9DFE-6CD5-F1DFF2F03AE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422" y="4918133"/>
              <a:ext cx="3193492" cy="605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880" marR="0" indent="-18288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F47621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en-US" sz="1600" b="1" kern="100" dirty="0">
                  <a:solidFill>
                    <a:schemeClr val="bg1"/>
                  </a:solidFill>
                  <a:effectLst/>
                  <a:latin typeface="Comfortaa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Worldwide network of professional installers 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E3D0A43-D59B-544A-3BFE-E546AD9CFFD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4422" y="5624400"/>
              <a:ext cx="3317915" cy="868571"/>
              <a:chOff x="74422" y="5624400"/>
              <a:chExt cx="3317915" cy="868571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B54F5DF-2B57-933F-994A-E07FE4192175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4422" y="5624400"/>
                <a:ext cx="3317915" cy="8685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82880" marR="0" indent="-18288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F4762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sz="1600" b="1" kern="100" dirty="0">
                    <a:solidFill>
                      <a:schemeClr val="bg1"/>
                    </a:solidFill>
                    <a:latin typeface="Comfortaa" panose="00000500000000000000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Launching a new product line </a:t>
                </a:r>
                <a:r>
                  <a:rPr lang="en-US" sz="1600" b="1" kern="100" dirty="0">
                    <a:solidFill>
                      <a:schemeClr val="bg1"/>
                    </a:solidFill>
                    <a:effectLst/>
                    <a:latin typeface="Comfortaa" panose="00000500000000000000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</a:t>
                </a:r>
                <a:r>
                  <a:rPr lang="en-US" sz="1600" b="1" kern="100" dirty="0">
                    <a:solidFill>
                      <a:schemeClr val="bg1"/>
                    </a:solidFill>
                    <a:latin typeface="Comfortaa" panose="00000500000000000000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Stealth Tint</a:t>
                </a:r>
                <a:r>
                  <a:rPr lang="en-US" sz="1600" b="1" kern="100" baseline="40000" dirty="0">
                    <a:solidFill>
                      <a:schemeClr val="bg1"/>
                    </a:solidFill>
                    <a:effectLst/>
                    <a:latin typeface="Comfortaa" panose="00000500000000000000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® </a:t>
                </a:r>
                <a:r>
                  <a:rPr lang="en-US" sz="1600" b="1" kern="100" dirty="0">
                    <a:solidFill>
                      <a:schemeClr val="bg1"/>
                    </a:solidFill>
                    <a:effectLst/>
                    <a:latin typeface="Comfortaa" panose="00000500000000000000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Transition Window Tint</a:t>
                </a:r>
                <a:r>
                  <a:rPr lang="en-US" sz="1600" b="1" kern="100" dirty="0">
                    <a:solidFill>
                      <a:schemeClr val="bg1"/>
                    </a:solidFill>
                    <a:latin typeface="Comfortaa" panose="00000500000000000000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600" b="1" kern="100" dirty="0">
                  <a:solidFill>
                    <a:schemeClr val="bg1"/>
                  </a:solidFill>
                  <a:effectLst/>
                  <a:latin typeface="Comfortaa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66B19C-762C-81D4-7904-6ECE5A4148EA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694246" y="6107431"/>
                <a:ext cx="297467" cy="169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500" b="1" dirty="0">
                    <a:solidFill>
                      <a:schemeClr val="bg1"/>
                    </a:solidFill>
                    <a:latin typeface="Metropolis Medium" panose="00000600000000000000" pitchFamily="50" charset="0"/>
                  </a:rPr>
                  <a:t>TM</a:t>
                </a:r>
                <a:endParaRPr lang="en-US" sz="500" b="1" dirty="0"/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7F4D8E2-47B1-B059-8947-20FAD84ADA7E}"/>
              </a:ext>
            </a:extLst>
          </p:cNvPr>
          <p:cNvSpPr txBox="1"/>
          <p:nvPr/>
        </p:nvSpPr>
        <p:spPr>
          <a:xfrm>
            <a:off x="226822" y="3788662"/>
            <a:ext cx="3193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Clr>
                <a:srgbClr val="F4762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 b="1" kern="100" dirty="0">
                <a:solidFill>
                  <a:schemeClr val="bg1"/>
                </a:solidFill>
                <a:effectLst/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Multiple Sizes</a:t>
            </a:r>
            <a:endParaRPr lang="en-US" sz="1600" dirty="0">
              <a:solidFill>
                <a:schemeClr val="bg1"/>
              </a:solidFill>
              <a:latin typeface="Comfortaa" panose="00000500000000000000" pitchFamily="2" charset="0"/>
            </a:endParaRPr>
          </a:p>
        </p:txBody>
      </p:sp>
      <p:pic>
        <p:nvPicPr>
          <p:cNvPr id="26" name="Picture 25" descr="A group of white and black rectangular objects&#10;&#10;Description automatically generated" hidden="1">
            <a:extLst>
              <a:ext uri="{FF2B5EF4-FFF2-40B4-BE49-F238E27FC236}">
                <a16:creationId xmlns:a16="http://schemas.microsoft.com/office/drawing/2014/main" id="{5320F30C-6B75-5B2E-ADBF-A59B725D76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680" y="79981"/>
            <a:ext cx="9635979" cy="722698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34533AA-A89D-1496-7C84-52B7D93C703B}"/>
              </a:ext>
            </a:extLst>
          </p:cNvPr>
          <p:cNvSpPr txBox="1"/>
          <p:nvPr/>
        </p:nvSpPr>
        <p:spPr>
          <a:xfrm>
            <a:off x="226822" y="3116374"/>
            <a:ext cx="3193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Clr>
                <a:srgbClr val="F4762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 b="1" kern="100" dirty="0">
                <a:solidFill>
                  <a:schemeClr val="bg1"/>
                </a:solidFill>
                <a:effectLst/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Sunlight Activated Transition Window Tint</a:t>
            </a:r>
            <a:endParaRPr lang="en-US" sz="1600" dirty="0">
              <a:solidFill>
                <a:schemeClr val="bg1"/>
              </a:solidFill>
              <a:latin typeface="Comfortaa" panose="00000500000000000000" pitchFamily="2" charset="0"/>
            </a:endParaRPr>
          </a:p>
        </p:txBody>
      </p:sp>
      <p:grpSp>
        <p:nvGrpSpPr>
          <p:cNvPr id="36" name="Group 35" hidden="1">
            <a:extLst>
              <a:ext uri="{FF2B5EF4-FFF2-40B4-BE49-F238E27FC236}">
                <a16:creationId xmlns:a16="http://schemas.microsoft.com/office/drawing/2014/main" id="{133154EB-2FD7-D554-6464-1F9CB5F3E201}"/>
              </a:ext>
            </a:extLst>
          </p:cNvPr>
          <p:cNvGrpSpPr/>
          <p:nvPr/>
        </p:nvGrpSpPr>
        <p:grpSpPr>
          <a:xfrm>
            <a:off x="6323262" y="4915916"/>
            <a:ext cx="2618770" cy="1545458"/>
            <a:chOff x="6323262" y="4915916"/>
            <a:chExt cx="2618770" cy="154545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C363ADF-06D9-9625-3296-DD3548CC82C0}"/>
                </a:ext>
              </a:extLst>
            </p:cNvPr>
            <p:cNvSpPr txBox="1"/>
            <p:nvPr/>
          </p:nvSpPr>
          <p:spPr>
            <a:xfrm>
              <a:off x="6378850" y="4915916"/>
              <a:ext cx="256318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i="0" dirty="0">
                  <a:solidFill>
                    <a:schemeClr val="bg1"/>
                  </a:solidFill>
                  <a:effectLst/>
                  <a:latin typeface="Comfortaa" panose="00000500000000000000" pitchFamily="2" charset="0"/>
                </a:rPr>
                <a:t>Small: (36″ x 24″)</a:t>
              </a:r>
              <a:endParaRPr lang="en-US" b="1" dirty="0">
                <a:solidFill>
                  <a:schemeClr val="bg1"/>
                </a:solidFill>
                <a:latin typeface="Comfortaa" panose="00000500000000000000" pitchFamily="2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39F612-1308-D12E-205D-3A6AC85CD4F2}"/>
                </a:ext>
              </a:extLst>
            </p:cNvPr>
            <p:cNvSpPr txBox="1"/>
            <p:nvPr/>
          </p:nvSpPr>
          <p:spPr>
            <a:xfrm>
              <a:off x="6323262" y="6092042"/>
              <a:ext cx="256318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i="0" dirty="0">
                  <a:solidFill>
                    <a:schemeClr val="bg1"/>
                  </a:solidFill>
                  <a:effectLst/>
                  <a:latin typeface="Comfortaa" panose="00000500000000000000" pitchFamily="2" charset="0"/>
                </a:rPr>
                <a:t>Medium: (36″ x 36″)</a:t>
              </a:r>
              <a:endParaRPr lang="en-US" b="1" dirty="0">
                <a:solidFill>
                  <a:schemeClr val="bg1"/>
                </a:solidFill>
                <a:latin typeface="Comfortaa" panose="00000500000000000000" pitchFamily="2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F0B3EAA-1A25-3B22-B830-0B90B8FA8E12}"/>
                </a:ext>
              </a:extLst>
            </p:cNvPr>
            <p:cNvSpPr txBox="1"/>
            <p:nvPr/>
          </p:nvSpPr>
          <p:spPr>
            <a:xfrm>
              <a:off x="6378850" y="5537329"/>
              <a:ext cx="256318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i="0" dirty="0">
                  <a:solidFill>
                    <a:schemeClr val="bg1"/>
                  </a:solidFill>
                  <a:effectLst/>
                  <a:latin typeface="Comfortaa" panose="00000500000000000000" pitchFamily="2" charset="0"/>
                </a:rPr>
                <a:t>Large: (36″ x “80)</a:t>
              </a:r>
              <a:endParaRPr lang="en-US" b="1" dirty="0">
                <a:solidFill>
                  <a:schemeClr val="bg1"/>
                </a:solidFill>
                <a:latin typeface="Comfortaa" panose="00000500000000000000" pitchFamily="2" charset="0"/>
              </a:endParaRPr>
            </a:p>
          </p:txBody>
        </p:sp>
      </p:grpSp>
      <p:sp>
        <p:nvSpPr>
          <p:cNvPr id="38" name="Bar 2">
            <a:extLst>
              <a:ext uri="{FF2B5EF4-FFF2-40B4-BE49-F238E27FC236}">
                <a16:creationId xmlns:a16="http://schemas.microsoft.com/office/drawing/2014/main" id="{6DBB9361-30E1-246A-6BE6-EC88AED5CC69}"/>
              </a:ext>
            </a:extLst>
          </p:cNvPr>
          <p:cNvSpPr/>
          <p:nvPr/>
        </p:nvSpPr>
        <p:spPr>
          <a:xfrm>
            <a:off x="3340" y="2511387"/>
            <a:ext cx="3388997" cy="457200"/>
          </a:xfrm>
          <a:prstGeom prst="rect">
            <a:avLst/>
          </a:prstGeom>
          <a:gradFill>
            <a:gsLst>
              <a:gs pos="0">
                <a:srgbClr val="F47621"/>
              </a:gs>
              <a:gs pos="100000">
                <a:schemeClr val="tx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ompany Overview Text">
            <a:extLst>
              <a:ext uri="{FF2B5EF4-FFF2-40B4-BE49-F238E27FC236}">
                <a16:creationId xmlns:a16="http://schemas.microsoft.com/office/drawing/2014/main" id="{24C9118E-40E3-6CBD-27C5-AB5BEFC677F0}"/>
              </a:ext>
            </a:extLst>
          </p:cNvPr>
          <p:cNvSpPr/>
          <p:nvPr/>
        </p:nvSpPr>
        <p:spPr>
          <a:xfrm>
            <a:off x="41664" y="2066078"/>
            <a:ext cx="33506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COMPANY OVERVIEW</a:t>
            </a:r>
          </a:p>
        </p:txBody>
      </p:sp>
      <p:pic>
        <p:nvPicPr>
          <p:cNvPr id="21" name="MultipleSizesPic" descr="A group of white and orange rectangular objects&#10;&#10;Description automatically generated">
            <a:extLst>
              <a:ext uri="{FF2B5EF4-FFF2-40B4-BE49-F238E27FC236}">
                <a16:creationId xmlns:a16="http://schemas.microsoft.com/office/drawing/2014/main" id="{AFF8F3E5-1CED-AFAA-68E5-AC7E2512390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" b="5888"/>
          <a:stretch/>
        </p:blipFill>
        <p:spPr>
          <a:xfrm>
            <a:off x="3320598" y="556166"/>
            <a:ext cx="8904920" cy="634799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38E96BBD-1C23-51E9-8ED9-786187729B26}"/>
              </a:ext>
            </a:extLst>
          </p:cNvPr>
          <p:cNvSpPr/>
          <p:nvPr/>
        </p:nvSpPr>
        <p:spPr>
          <a:xfrm>
            <a:off x="41664" y="2556445"/>
            <a:ext cx="33506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WHAT IS STEALTH TINT</a:t>
            </a:r>
            <a:r>
              <a:rPr lang="en-US" sz="4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?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E72AEAC-8E1F-EE87-3A34-7D284844F05C}"/>
              </a:ext>
            </a:extLst>
          </p:cNvPr>
          <p:cNvSpPr txBox="1"/>
          <p:nvPr/>
        </p:nvSpPr>
        <p:spPr>
          <a:xfrm>
            <a:off x="6126584" y="196849"/>
            <a:ext cx="3406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EDE620"/>
                </a:solidFill>
                <a:latin typeface="FSP DEMO - Organetto UltraBold" panose="00000900000000000000" pitchFamily="50" charset="0"/>
              </a:rPr>
              <a:t>Three precut sizes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0904C2DB-77A5-F156-3F30-B2449957ACD5}"/>
              </a:ext>
            </a:extLst>
          </p:cNvPr>
          <p:cNvGrpSpPr/>
          <p:nvPr/>
        </p:nvGrpSpPr>
        <p:grpSpPr>
          <a:xfrm>
            <a:off x="6070074" y="1129651"/>
            <a:ext cx="1563604" cy="1297929"/>
            <a:chOff x="6070074" y="1129651"/>
            <a:chExt cx="1563604" cy="1297929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61EC3E51-0477-F9FD-98DA-3721A6B0DAF5}"/>
                </a:ext>
              </a:extLst>
            </p:cNvPr>
            <p:cNvSpPr/>
            <p:nvPr/>
          </p:nvSpPr>
          <p:spPr>
            <a:xfrm>
              <a:off x="6070074" y="1129651"/>
              <a:ext cx="1563604" cy="705231"/>
            </a:xfrm>
            <a:prstGeom prst="roundRect">
              <a:avLst>
                <a:gd name="adj" fmla="val 28783"/>
              </a:avLst>
            </a:prstGeom>
            <a:noFill/>
            <a:ln>
              <a:noFill/>
            </a:ln>
            <a:effectLst>
              <a:outerShdw blurRad="355600" sx="108000" sy="108000" algn="ctr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EE7320"/>
                  </a:solidFill>
                  <a:latin typeface="Comfortaa" panose="00000500000000000000" pitchFamily="2" charset="0"/>
                </a:rPr>
                <a:t>SMALL</a:t>
              </a:r>
              <a:br>
                <a:rPr lang="en-US" sz="2000" b="1" dirty="0">
                  <a:solidFill>
                    <a:srgbClr val="EE7320"/>
                  </a:solidFill>
                  <a:latin typeface="Comfortaa" panose="00000500000000000000" pitchFamily="2" charset="0"/>
                </a:rPr>
              </a:br>
              <a:r>
                <a:rPr lang="en-US" sz="2000" b="1" dirty="0">
                  <a:solidFill>
                    <a:srgbClr val="EE7320"/>
                  </a:solidFill>
                  <a:latin typeface="Comfortaa" panose="00000500000000000000" pitchFamily="2" charset="0"/>
                </a:rPr>
                <a:t>36” x 24”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BB8F1E4-2150-1392-1079-E323459D3579}"/>
                </a:ext>
              </a:extLst>
            </p:cNvPr>
            <p:cNvCxnSpPr>
              <a:cxnSpLocks/>
            </p:cNvCxnSpPr>
            <p:nvPr/>
          </p:nvCxnSpPr>
          <p:spPr>
            <a:xfrm>
              <a:off x="6848047" y="1834882"/>
              <a:ext cx="643469" cy="59269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D5A09A5D-9A51-0965-94E4-42FADE8A8D9E}"/>
              </a:ext>
            </a:extLst>
          </p:cNvPr>
          <p:cNvGrpSpPr/>
          <p:nvPr/>
        </p:nvGrpSpPr>
        <p:grpSpPr>
          <a:xfrm>
            <a:off x="4024993" y="2768230"/>
            <a:ext cx="1563604" cy="1097225"/>
            <a:chOff x="4024993" y="2768230"/>
            <a:chExt cx="1563604" cy="1097225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7545CCA8-A45A-8BEE-6C25-50B2C1A49C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06795" y="2768230"/>
              <a:ext cx="694631" cy="39199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BB9AE1E-9AFF-E77C-6C2F-DD17422BC34F}"/>
                </a:ext>
              </a:extLst>
            </p:cNvPr>
            <p:cNvSpPr/>
            <p:nvPr/>
          </p:nvSpPr>
          <p:spPr>
            <a:xfrm>
              <a:off x="4024993" y="3160224"/>
              <a:ext cx="1563604" cy="705231"/>
            </a:xfrm>
            <a:prstGeom prst="roundRect">
              <a:avLst>
                <a:gd name="adj" fmla="val 28783"/>
              </a:avLst>
            </a:prstGeom>
            <a:noFill/>
            <a:ln>
              <a:noFill/>
            </a:ln>
            <a:effectLst>
              <a:outerShdw blurRad="355600" sx="108000" sy="108000" algn="ctr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EE7320"/>
                  </a:solidFill>
                  <a:latin typeface="Comfortaa" panose="00000500000000000000" pitchFamily="2" charset="0"/>
                </a:rPr>
                <a:t>MEDIUM</a:t>
              </a:r>
              <a:br>
                <a:rPr lang="en-US" sz="2000" b="1" dirty="0">
                  <a:solidFill>
                    <a:srgbClr val="EE7320"/>
                  </a:solidFill>
                  <a:latin typeface="Comfortaa" panose="00000500000000000000" pitchFamily="2" charset="0"/>
                </a:rPr>
              </a:br>
              <a:r>
                <a:rPr lang="en-US" sz="2000" b="1" dirty="0">
                  <a:solidFill>
                    <a:srgbClr val="EE7320"/>
                  </a:solidFill>
                  <a:latin typeface="Comfortaa" panose="00000500000000000000" pitchFamily="2" charset="0"/>
                </a:rPr>
                <a:t>36” x 36”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742E8FCB-C9F4-BB5F-62C6-C1BF6C9EE98F}"/>
              </a:ext>
            </a:extLst>
          </p:cNvPr>
          <p:cNvGrpSpPr/>
          <p:nvPr/>
        </p:nvGrpSpPr>
        <p:grpSpPr>
          <a:xfrm>
            <a:off x="10118141" y="1360845"/>
            <a:ext cx="1610980" cy="1378857"/>
            <a:chOff x="10118141" y="1360845"/>
            <a:chExt cx="1610980" cy="1378857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6255AB0-8488-AEFA-0899-5486FFADC1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18141" y="2066076"/>
              <a:ext cx="829178" cy="67362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5BB87EB9-99C5-5151-7E50-80714AFA69F6}"/>
                </a:ext>
              </a:extLst>
            </p:cNvPr>
            <p:cNvSpPr/>
            <p:nvPr/>
          </p:nvSpPr>
          <p:spPr>
            <a:xfrm>
              <a:off x="10165517" y="1360845"/>
              <a:ext cx="1563604" cy="705231"/>
            </a:xfrm>
            <a:prstGeom prst="roundRect">
              <a:avLst>
                <a:gd name="adj" fmla="val 28783"/>
              </a:avLst>
            </a:prstGeom>
            <a:noFill/>
            <a:ln>
              <a:noFill/>
            </a:ln>
            <a:effectLst>
              <a:outerShdw blurRad="355600" sx="108000" sy="108000" algn="ctr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EE7320"/>
                  </a:solidFill>
                  <a:latin typeface="Comfortaa" panose="00000500000000000000" pitchFamily="2" charset="0"/>
                </a:rPr>
                <a:t>LARGE</a:t>
              </a:r>
              <a:br>
                <a:rPr lang="en-US" sz="2000" b="1" dirty="0">
                  <a:solidFill>
                    <a:srgbClr val="EE7320"/>
                  </a:solidFill>
                  <a:latin typeface="Comfortaa" panose="00000500000000000000" pitchFamily="2" charset="0"/>
                </a:rPr>
              </a:br>
              <a:r>
                <a:rPr lang="en-US" sz="2000" b="1" dirty="0">
                  <a:solidFill>
                    <a:srgbClr val="EE7320"/>
                  </a:solidFill>
                  <a:latin typeface="Comfortaa" panose="00000500000000000000" pitchFamily="2" charset="0"/>
                </a:rPr>
                <a:t>36” x 80”</a:t>
              </a:r>
            </a:p>
          </p:txBody>
        </p:sp>
      </p:grpSp>
      <p:grpSp>
        <p:nvGrpSpPr>
          <p:cNvPr id="89" name="Group 88" hidden="1">
            <a:extLst>
              <a:ext uri="{FF2B5EF4-FFF2-40B4-BE49-F238E27FC236}">
                <a16:creationId xmlns:a16="http://schemas.microsoft.com/office/drawing/2014/main" id="{5FDA90BA-0A0B-9712-8BE1-60679BB8CF52}"/>
              </a:ext>
            </a:extLst>
          </p:cNvPr>
          <p:cNvGrpSpPr/>
          <p:nvPr/>
        </p:nvGrpSpPr>
        <p:grpSpPr>
          <a:xfrm>
            <a:off x="1873831" y="-715608"/>
            <a:ext cx="13004423" cy="7314988"/>
            <a:chOff x="1873831" y="-715608"/>
            <a:chExt cx="13004423" cy="7314988"/>
          </a:xfrm>
        </p:grpSpPr>
        <p:pic>
          <p:nvPicPr>
            <p:cNvPr id="57" name="ST Box Transition Side" descr="A black and orange rectangular object with text&#10;&#10;Description automatically generated">
              <a:extLst>
                <a:ext uri="{FF2B5EF4-FFF2-40B4-BE49-F238E27FC236}">
                  <a16:creationId xmlns:a16="http://schemas.microsoft.com/office/drawing/2014/main" id="{7A7851CA-2752-3D37-F21B-45C0AD63EB98}"/>
                </a:ext>
              </a:extLst>
            </p:cNvPr>
            <p:cNvPicPr/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000">
              <a:off x="1873831" y="-715608"/>
              <a:ext cx="13004423" cy="7314988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7EB2FAD-1B8C-F01A-9114-8AB9CBEF104E}"/>
                </a:ext>
              </a:extLst>
            </p:cNvPr>
            <p:cNvSpPr txBox="1"/>
            <p:nvPr/>
          </p:nvSpPr>
          <p:spPr>
            <a:xfrm>
              <a:off x="4253768" y="148724"/>
              <a:ext cx="792236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70" dirty="0">
                  <a:solidFill>
                    <a:srgbClr val="EDE620"/>
                  </a:solidFill>
                  <a:latin typeface="FSP DEMO - Organetto UltraBold" panose="00000900000000000000" pitchFamily="50" charset="0"/>
                </a:rPr>
                <a:t>Automatically changes from light to dark </a:t>
              </a:r>
              <a:br>
                <a:rPr lang="en-US" sz="2400" dirty="0">
                  <a:solidFill>
                    <a:srgbClr val="EDE620"/>
                  </a:solidFill>
                  <a:latin typeface="FSP DEMO - Organetto UltraBold" panose="00000900000000000000" pitchFamily="50" charset="0"/>
                </a:rPr>
              </a:br>
              <a:r>
                <a:rPr lang="en-US" sz="2470" dirty="0">
                  <a:solidFill>
                    <a:srgbClr val="EDE620"/>
                  </a:solidFill>
                  <a:latin typeface="FSP DEMO - Organetto UltraBold" panose="00000900000000000000" pitchFamily="50" charset="0"/>
                </a:rPr>
                <a:t>and back to light with sunlight exposure</a:t>
              </a:r>
            </a:p>
          </p:txBody>
        </p:sp>
        <p:pic>
          <p:nvPicPr>
            <p:cNvPr id="61" name="Picture 60" descr="A couple standing in a room looking out a window&#10;&#10;Description automatically generated">
              <a:extLst>
                <a:ext uri="{FF2B5EF4-FFF2-40B4-BE49-F238E27FC236}">
                  <a16:creationId xmlns:a16="http://schemas.microsoft.com/office/drawing/2014/main" id="{ADA11D37-C111-E371-0AA8-5043AD81F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950" y="856320"/>
              <a:ext cx="1846915" cy="15541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2" name="Picture 61" descr="A couple of people looking out a window&#10;&#10;Description automatically generated">
              <a:extLst>
                <a:ext uri="{FF2B5EF4-FFF2-40B4-BE49-F238E27FC236}">
                  <a16:creationId xmlns:a16="http://schemas.microsoft.com/office/drawing/2014/main" id="{36947867-DE1B-54C5-297B-FF4C2DCD9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1733" y="856320"/>
              <a:ext cx="1846915" cy="15541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3" name="Picture 62" descr="A person and person looking at a window&#10;&#10;Description automatically generated">
              <a:extLst>
                <a:ext uri="{FF2B5EF4-FFF2-40B4-BE49-F238E27FC236}">
                  <a16:creationId xmlns:a16="http://schemas.microsoft.com/office/drawing/2014/main" id="{A4535242-1DE1-7D54-18A9-AFFAE3058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6380" y="856320"/>
              <a:ext cx="1846915" cy="15541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4" name="Picture 63" descr="A couple standing in front of a glass door&#10;&#10;Description automatically generated">
              <a:extLst>
                <a:ext uri="{FF2B5EF4-FFF2-40B4-BE49-F238E27FC236}">
                  <a16:creationId xmlns:a16="http://schemas.microsoft.com/office/drawing/2014/main" id="{4E1E3985-95E6-3C99-6102-ACD4641AD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4595" y="856320"/>
              <a:ext cx="1846915" cy="15541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6" name="Picture 65" descr="A person and person standing in front of a glass door&#10;&#10;Description automatically generated">
              <a:extLst>
                <a:ext uri="{FF2B5EF4-FFF2-40B4-BE49-F238E27FC236}">
                  <a16:creationId xmlns:a16="http://schemas.microsoft.com/office/drawing/2014/main" id="{C1FB2CA3-7045-D663-0D78-1415469EC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8165" y="856320"/>
              <a:ext cx="1846915" cy="15541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67" name="No Power TextBox">
              <a:extLst>
                <a:ext uri="{FF2B5EF4-FFF2-40B4-BE49-F238E27FC236}">
                  <a16:creationId xmlns:a16="http://schemas.microsoft.com/office/drawing/2014/main" id="{0636422D-972D-9112-469B-55F7617236FB}"/>
                </a:ext>
              </a:extLst>
            </p:cNvPr>
            <p:cNvGrpSpPr/>
            <p:nvPr/>
          </p:nvGrpSpPr>
          <p:grpSpPr>
            <a:xfrm>
              <a:off x="3831336" y="3561347"/>
              <a:ext cx="3432006" cy="1281334"/>
              <a:chOff x="3602576" y="3561347"/>
              <a:chExt cx="3432006" cy="1281334"/>
            </a:xfrm>
          </p:grpSpPr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B640E9DE-F1A3-DEB5-DC2A-89B8F76D7B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93918" y="3561347"/>
                <a:ext cx="624661" cy="58002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5391A02D-0886-F5A1-18FD-737DB879B34F}"/>
                  </a:ext>
                </a:extLst>
              </p:cNvPr>
              <p:cNvGrpSpPr/>
              <p:nvPr/>
            </p:nvGrpSpPr>
            <p:grpSpPr>
              <a:xfrm>
                <a:off x="3602576" y="4137450"/>
                <a:ext cx="3432006" cy="705231"/>
                <a:chOff x="3874983" y="5008794"/>
                <a:chExt cx="3432006" cy="705231"/>
              </a:xfrm>
            </p:grpSpPr>
            <p:sp>
              <p:nvSpPr>
                <p:cNvPr id="71" name="Rectangle: Rounded Corners 70">
                  <a:extLst>
                    <a:ext uri="{FF2B5EF4-FFF2-40B4-BE49-F238E27FC236}">
                      <a16:creationId xmlns:a16="http://schemas.microsoft.com/office/drawing/2014/main" id="{6CCEFC7D-42A4-D852-4305-4969F1D1B2BC}"/>
                    </a:ext>
                  </a:extLst>
                </p:cNvPr>
                <p:cNvSpPr/>
                <p:nvPr/>
              </p:nvSpPr>
              <p:spPr>
                <a:xfrm>
                  <a:off x="3874983" y="5008794"/>
                  <a:ext cx="3432006" cy="705231"/>
                </a:xfrm>
                <a:prstGeom prst="roundRect">
                  <a:avLst>
                    <a:gd name="adj" fmla="val 28783"/>
                  </a:avLst>
                </a:prstGeom>
                <a:solidFill>
                  <a:srgbClr val="EE7320"/>
                </a:solidFill>
                <a:ln>
                  <a:noFill/>
                </a:ln>
                <a:effectLst>
                  <a:outerShdw blurRad="355600" sx="108000" sy="108000" algn="ctr" rotWithShape="0">
                    <a:prstClr val="black">
                      <a:alpha val="4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548640"/>
                  <a:r>
                    <a:rPr lang="en-US" sz="2000" b="1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fortaa" panose="00000500000000000000" pitchFamily="2" charset="0"/>
                    </a:rPr>
                    <a:t>No Power Required</a:t>
                  </a:r>
                </a:p>
              </p:txBody>
            </p:sp>
            <p:pic>
              <p:nvPicPr>
                <p:cNvPr id="72" name="Picture 71" descr="A black and white symbol&#10;&#10;Description automatically generated">
                  <a:extLst>
                    <a:ext uri="{FF2B5EF4-FFF2-40B4-BE49-F238E27FC236}">
                      <a16:creationId xmlns:a16="http://schemas.microsoft.com/office/drawing/2014/main" id="{3ECDDC00-B059-4C7B-C17E-46EB9F6753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64328" y="5094182"/>
                  <a:ext cx="536125" cy="53445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73" name="Now Wires TextBox">
              <a:extLst>
                <a:ext uri="{FF2B5EF4-FFF2-40B4-BE49-F238E27FC236}">
                  <a16:creationId xmlns:a16="http://schemas.microsoft.com/office/drawing/2014/main" id="{84694228-94C5-3AA6-6719-C80B711C34D3}"/>
                </a:ext>
              </a:extLst>
            </p:cNvPr>
            <p:cNvGrpSpPr/>
            <p:nvPr/>
          </p:nvGrpSpPr>
          <p:grpSpPr>
            <a:xfrm>
              <a:off x="8412480" y="3561347"/>
              <a:ext cx="3432006" cy="1281334"/>
              <a:chOff x="8635501" y="3561347"/>
              <a:chExt cx="3432006" cy="1281334"/>
            </a:xfrm>
          </p:grpSpPr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0C125344-8DEB-E4B3-B2FD-5A551884058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364817" y="3561347"/>
                <a:ext cx="624661" cy="58002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C50FFE0A-C56B-2DDC-6A08-AD750CD7DFBC}"/>
                  </a:ext>
                </a:extLst>
              </p:cNvPr>
              <p:cNvGrpSpPr/>
              <p:nvPr/>
            </p:nvGrpSpPr>
            <p:grpSpPr>
              <a:xfrm>
                <a:off x="8635501" y="4137450"/>
                <a:ext cx="3432006" cy="705231"/>
                <a:chOff x="3858941" y="5008794"/>
                <a:chExt cx="3432006" cy="705231"/>
              </a:xfrm>
            </p:grpSpPr>
            <p:sp>
              <p:nvSpPr>
                <p:cNvPr id="76" name="Rectangle: Rounded Corners 75">
                  <a:extLst>
                    <a:ext uri="{FF2B5EF4-FFF2-40B4-BE49-F238E27FC236}">
                      <a16:creationId xmlns:a16="http://schemas.microsoft.com/office/drawing/2014/main" id="{A6556FC0-3134-8F1D-A096-A7CE296E3E7E}"/>
                    </a:ext>
                  </a:extLst>
                </p:cNvPr>
                <p:cNvSpPr/>
                <p:nvPr/>
              </p:nvSpPr>
              <p:spPr>
                <a:xfrm>
                  <a:off x="3858941" y="5008794"/>
                  <a:ext cx="3432006" cy="705231"/>
                </a:xfrm>
                <a:prstGeom prst="roundRect">
                  <a:avLst>
                    <a:gd name="adj" fmla="val 28783"/>
                  </a:avLst>
                </a:prstGeom>
                <a:solidFill>
                  <a:srgbClr val="EE7320"/>
                </a:solidFill>
                <a:ln>
                  <a:noFill/>
                </a:ln>
                <a:effectLst>
                  <a:outerShdw blurRad="355600" sx="108000" sy="108000" algn="ctr" rotWithShape="0">
                    <a:prstClr val="black">
                      <a:alpha val="4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548640"/>
                  <a:r>
                    <a:rPr lang="en-US" sz="2000" b="1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fortaa" panose="00000500000000000000" pitchFamily="2" charset="0"/>
                    </a:rPr>
                    <a:t>No Wires or Plugs</a:t>
                  </a:r>
                </a:p>
              </p:txBody>
            </p:sp>
            <p:pic>
              <p:nvPicPr>
                <p:cNvPr id="77" name="Picture 76">
                  <a:extLst>
                    <a:ext uri="{FF2B5EF4-FFF2-40B4-BE49-F238E27FC236}">
                      <a16:creationId xmlns:a16="http://schemas.microsoft.com/office/drawing/2014/main" id="{6352DB25-678D-B824-9FD7-F3ECBE3454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3964328" y="5094182"/>
                  <a:ext cx="536125" cy="53445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78" name="UV Sun TextBox">
              <a:extLst>
                <a:ext uri="{FF2B5EF4-FFF2-40B4-BE49-F238E27FC236}">
                  <a16:creationId xmlns:a16="http://schemas.microsoft.com/office/drawing/2014/main" id="{9115B8CB-0E89-05AF-49A6-E7537C68F19C}"/>
                </a:ext>
              </a:extLst>
            </p:cNvPr>
            <p:cNvGrpSpPr/>
            <p:nvPr/>
          </p:nvGrpSpPr>
          <p:grpSpPr>
            <a:xfrm>
              <a:off x="5857542" y="3561347"/>
              <a:ext cx="3938958" cy="2620594"/>
              <a:chOff x="5857542" y="3561347"/>
              <a:chExt cx="3938958" cy="2620594"/>
            </a:xfrm>
          </p:grpSpPr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57F803F1-6C00-2B6F-7E03-A3A3916937F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87113" y="3561347"/>
                <a:ext cx="111143" cy="1900216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8BB8955E-51D1-E8B3-2D34-CEA7B9506465}"/>
                  </a:ext>
                </a:extLst>
              </p:cNvPr>
              <p:cNvGrpSpPr/>
              <p:nvPr/>
            </p:nvGrpSpPr>
            <p:grpSpPr>
              <a:xfrm>
                <a:off x="5857542" y="5476710"/>
                <a:ext cx="3938958" cy="705231"/>
                <a:chOff x="3858941" y="5008794"/>
                <a:chExt cx="3938958" cy="705231"/>
              </a:xfrm>
            </p:grpSpPr>
            <p:sp>
              <p:nvSpPr>
                <p:cNvPr id="81" name="Rectangle: Rounded Corners 80">
                  <a:extLst>
                    <a:ext uri="{FF2B5EF4-FFF2-40B4-BE49-F238E27FC236}">
                      <a16:creationId xmlns:a16="http://schemas.microsoft.com/office/drawing/2014/main" id="{B95C9AD1-1176-9DA8-F5D5-8595DCEF94E2}"/>
                    </a:ext>
                  </a:extLst>
                </p:cNvPr>
                <p:cNvSpPr/>
                <p:nvPr/>
              </p:nvSpPr>
              <p:spPr>
                <a:xfrm>
                  <a:off x="3858941" y="5008794"/>
                  <a:ext cx="3938958" cy="705231"/>
                </a:xfrm>
                <a:prstGeom prst="roundRect">
                  <a:avLst>
                    <a:gd name="adj" fmla="val 28783"/>
                  </a:avLst>
                </a:prstGeom>
                <a:solidFill>
                  <a:srgbClr val="EE7320"/>
                </a:solidFill>
                <a:ln>
                  <a:noFill/>
                </a:ln>
                <a:effectLst>
                  <a:outerShdw blurRad="355600" sx="108000" sy="108000" algn="ctr" rotWithShape="0">
                    <a:prstClr val="black">
                      <a:alpha val="4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548640"/>
                  <a:r>
                    <a:rPr lang="en-US" sz="2000" b="1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fortaa" panose="00000500000000000000" pitchFamily="2" charset="0"/>
                    </a:rPr>
                    <a:t>100% UV Sun Activated</a:t>
                  </a:r>
                </a:p>
              </p:txBody>
            </p:sp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89CE8C1F-DDD2-CCB9-275B-FAEAEA49A4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3964328" y="5094182"/>
                  <a:ext cx="536124" cy="534454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2" name="StealthTint PPT VO v2-05">
            <a:hlinkClick r:id="" action="ppaction://media"/>
            <a:extLst>
              <a:ext uri="{FF2B5EF4-FFF2-40B4-BE49-F238E27FC236}">
                <a16:creationId xmlns:a16="http://schemas.microsoft.com/office/drawing/2014/main" id="{23A1CDD1-141C-CBC5-C7BA-45208B85C5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977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48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4" grpId="0" animBg="1"/>
      <p:bldP spid="35" grpId="0" animBg="1"/>
      <p:bldP spid="35" grpId="1" animBg="1"/>
      <p:bldP spid="32" grpId="0" uiExpand="1" build="p"/>
      <p:bldP spid="33" grpId="0" uiExpand="1" build="p"/>
      <p:bldP spid="15" grpId="0"/>
      <p:bldP spid="6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Morning">
            <a:extLst>
              <a:ext uri="{FF2B5EF4-FFF2-40B4-BE49-F238E27FC236}">
                <a16:creationId xmlns:a16="http://schemas.microsoft.com/office/drawing/2014/main" id="{A691E81D-54B6-9375-3B65-F83D8539C5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" r="2917"/>
          <a:stretch/>
        </p:blipFill>
        <p:spPr>
          <a:xfrm flipH="1">
            <a:off x="2515991" y="-2"/>
            <a:ext cx="9676009" cy="6858000"/>
          </a:xfrm>
          <a:prstGeom prst="rect">
            <a:avLst/>
          </a:prstGeom>
        </p:spPr>
      </p:pic>
      <p:sp>
        <p:nvSpPr>
          <p:cNvPr id="3" name="Gray Bkg">
            <a:extLst>
              <a:ext uri="{FF2B5EF4-FFF2-40B4-BE49-F238E27FC236}">
                <a16:creationId xmlns:a16="http://schemas.microsoft.com/office/drawing/2014/main" id="{A14737DC-0868-2016-7AA6-650D94D0BF7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48348" y="-2"/>
            <a:ext cx="9940311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8" name="Picture 87" descr="A black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C90DADDD-6918-6ED7-FD43-0320A52B195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59"/>
            <a:ext cx="12150336" cy="6858000"/>
          </a:xfrm>
          <a:prstGeom prst="rect">
            <a:avLst/>
          </a:prstGeom>
        </p:spPr>
      </p:pic>
      <p:pic>
        <p:nvPicPr>
          <p:cNvPr id="14" name="StealthTint Logo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ADCFABB-DB86-0D15-3253-816945B456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95" y="260300"/>
            <a:ext cx="2902113" cy="1204916"/>
          </a:xfrm>
          <a:prstGeom prst="rect">
            <a:avLst/>
          </a:prstGeom>
        </p:spPr>
      </p:pic>
      <p:sp>
        <p:nvSpPr>
          <p:cNvPr id="34" name="Other2Bar" hidden="1">
            <a:extLst>
              <a:ext uri="{FF2B5EF4-FFF2-40B4-BE49-F238E27FC236}">
                <a16:creationId xmlns:a16="http://schemas.microsoft.com/office/drawing/2014/main" id="{FB2CAD6E-2883-9333-187B-58F798A75231}"/>
              </a:ext>
            </a:extLst>
          </p:cNvPr>
          <p:cNvSpPr/>
          <p:nvPr/>
        </p:nvSpPr>
        <p:spPr>
          <a:xfrm>
            <a:off x="3340" y="4472857"/>
            <a:ext cx="3795623" cy="457200"/>
          </a:xfrm>
          <a:prstGeom prst="rect">
            <a:avLst/>
          </a:prstGeom>
          <a:gradFill>
            <a:gsLst>
              <a:gs pos="0">
                <a:srgbClr val="F47621"/>
              </a:gs>
              <a:gs pos="60000">
                <a:schemeClr val="tx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ther1Bar" hidden="1">
            <a:extLst>
              <a:ext uri="{FF2B5EF4-FFF2-40B4-BE49-F238E27FC236}">
                <a16:creationId xmlns:a16="http://schemas.microsoft.com/office/drawing/2014/main" id="{E78F7D82-44F3-9E8C-229C-D3A4F596303D}"/>
              </a:ext>
            </a:extLst>
          </p:cNvPr>
          <p:cNvSpPr/>
          <p:nvPr/>
        </p:nvSpPr>
        <p:spPr>
          <a:xfrm>
            <a:off x="3340" y="3982488"/>
            <a:ext cx="3795623" cy="457200"/>
          </a:xfrm>
          <a:prstGeom prst="rect">
            <a:avLst/>
          </a:prstGeom>
          <a:gradFill>
            <a:gsLst>
              <a:gs pos="0">
                <a:srgbClr val="F47621"/>
              </a:gs>
              <a:gs pos="60000">
                <a:schemeClr val="tx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49224323-EBCF-51E0-D974-C89F882697D1}"/>
              </a:ext>
            </a:extLst>
          </p:cNvPr>
          <p:cNvSpPr/>
          <p:nvPr/>
        </p:nvSpPr>
        <p:spPr>
          <a:xfrm>
            <a:off x="41664" y="3046812"/>
            <a:ext cx="33506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APPLICATIONS</a:t>
            </a:r>
          </a:p>
        </p:txBody>
      </p:sp>
      <p:sp>
        <p:nvSpPr>
          <p:cNvPr id="33" name="Rectangle 32" hidden="1">
            <a:extLst>
              <a:ext uri="{FF2B5EF4-FFF2-40B4-BE49-F238E27FC236}">
                <a16:creationId xmlns:a16="http://schemas.microsoft.com/office/drawing/2014/main" id="{90F28D07-8901-85BA-D666-E6F72F685800}"/>
              </a:ext>
            </a:extLst>
          </p:cNvPr>
          <p:cNvSpPr/>
          <p:nvPr/>
        </p:nvSpPr>
        <p:spPr>
          <a:xfrm>
            <a:off x="41664" y="3539840"/>
            <a:ext cx="33506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Q </a:t>
            </a:r>
            <a:r>
              <a:rPr lang="en-US" sz="2000" dirty="0">
                <a:solidFill>
                  <a:schemeClr val="bg1"/>
                </a:solidFill>
                <a:latin typeface="Metropolis Medium" panose="00000600000000000000" pitchFamily="50" charset="0"/>
              </a:rPr>
              <a:t>&amp;</a:t>
            </a:r>
            <a:r>
              <a:rPr lang="en-US" sz="20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 A</a:t>
            </a:r>
          </a:p>
        </p:txBody>
      </p:sp>
      <p:grpSp>
        <p:nvGrpSpPr>
          <p:cNvPr id="13" name="Bullets Group Prev Slide" hidden="1">
            <a:extLst>
              <a:ext uri="{FF2B5EF4-FFF2-40B4-BE49-F238E27FC236}">
                <a16:creationId xmlns:a16="http://schemas.microsoft.com/office/drawing/2014/main" id="{88C5615C-1D50-904C-F74B-83D8DDDF1AB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4422" y="2590688"/>
            <a:ext cx="3317915" cy="3902283"/>
            <a:chOff x="74422" y="2590688"/>
            <a:chExt cx="3317915" cy="390228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B44923-BDEA-C1BA-99A0-3B41F63A5F9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423" y="2590688"/>
              <a:ext cx="319349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880" indent="-182880">
                <a:buClr>
                  <a:srgbClr val="F47621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en-US" sz="1600" b="1" kern="100" dirty="0">
                  <a:solidFill>
                    <a:schemeClr val="bg1"/>
                  </a:solidFill>
                  <a:effectLst/>
                  <a:latin typeface="Comfortaa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Smart Tint</a:t>
              </a:r>
              <a:r>
                <a:rPr lang="en-US" sz="1600" b="1" kern="100" baseline="40000" dirty="0">
                  <a:solidFill>
                    <a:schemeClr val="bg1"/>
                  </a:solidFill>
                  <a:effectLst/>
                  <a:latin typeface="Comfortaa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®</a:t>
              </a:r>
              <a:r>
                <a:rPr lang="en-US" sz="1600" b="1" kern="100" dirty="0">
                  <a:solidFill>
                    <a:schemeClr val="bg1"/>
                  </a:solidFill>
                  <a:effectLst/>
                  <a:latin typeface="Comfortaa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is an Industry Leader - pioneering the Switchable Smart Film</a:t>
              </a:r>
              <a:r>
                <a:rPr lang="en-US" sz="1600" b="1" kern="100" baseline="40000" dirty="0">
                  <a:solidFill>
                    <a:schemeClr val="bg1"/>
                  </a:solidFill>
                  <a:effectLst/>
                  <a:latin typeface="Comfortaa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®</a:t>
              </a:r>
              <a:r>
                <a:rPr lang="en-US" sz="1600" b="1" kern="100" dirty="0">
                  <a:solidFill>
                    <a:schemeClr val="bg1"/>
                  </a:solidFill>
                  <a:effectLst/>
                  <a:latin typeface="Comfortaa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industry since 1999</a:t>
              </a:r>
              <a:endParaRPr lang="en-US" sz="1600" b="1" dirty="0">
                <a:solidFill>
                  <a:schemeClr val="bg1"/>
                </a:solidFill>
                <a:latin typeface="Comfortaa" panose="00000500000000000000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ACEA70A-DE32-2E74-1902-7BA4779AF53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422" y="3769071"/>
              <a:ext cx="3193492" cy="605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880" marR="0" indent="-18288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F47621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en-US" sz="1600" b="1" kern="100" dirty="0">
                  <a:solidFill>
                    <a:schemeClr val="bg1"/>
                  </a:solidFill>
                  <a:effectLst/>
                  <a:latin typeface="Comfortaa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100% owned, operated &amp; manufactured in the USA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244FC05-1EC0-109F-DF07-70863875DA9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422" y="4475337"/>
              <a:ext cx="3193492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880" marR="0" indent="-18288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F47621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bg1"/>
                  </a:solidFill>
                  <a:effectLst/>
                  <a:latin typeface="Comfortaa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Proprietary technology </a:t>
              </a:r>
              <a:endParaRPr lang="en-US" sz="1600" b="1" kern="100" dirty="0">
                <a:solidFill>
                  <a:schemeClr val="bg1"/>
                </a:solidFill>
                <a:effectLst/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63080D-3F7E-9DFE-6CD5-F1DFF2F03AE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422" y="4918133"/>
              <a:ext cx="3193492" cy="605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880" marR="0" indent="-18288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F47621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en-US" sz="1600" b="1" kern="100" dirty="0">
                  <a:solidFill>
                    <a:schemeClr val="bg1"/>
                  </a:solidFill>
                  <a:effectLst/>
                  <a:latin typeface="Comfortaa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Worldwide network of professional installers 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E3D0A43-D59B-544A-3BFE-E546AD9CFFD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4422" y="5624400"/>
              <a:ext cx="3317915" cy="868571"/>
              <a:chOff x="74422" y="5624400"/>
              <a:chExt cx="3317915" cy="868571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B54F5DF-2B57-933F-994A-E07FE4192175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4422" y="5624400"/>
                <a:ext cx="3317915" cy="8685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82880" marR="0" indent="-18288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F4762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sz="1600" b="1" kern="100" dirty="0">
                    <a:solidFill>
                      <a:schemeClr val="bg1"/>
                    </a:solidFill>
                    <a:latin typeface="Comfortaa" panose="00000500000000000000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Launching a new product line </a:t>
                </a:r>
                <a:r>
                  <a:rPr lang="en-US" sz="1600" b="1" kern="100" dirty="0">
                    <a:solidFill>
                      <a:schemeClr val="bg1"/>
                    </a:solidFill>
                    <a:effectLst/>
                    <a:latin typeface="Comfortaa" panose="00000500000000000000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</a:t>
                </a:r>
                <a:r>
                  <a:rPr lang="en-US" sz="1600" b="1" kern="100" dirty="0">
                    <a:solidFill>
                      <a:schemeClr val="bg1"/>
                    </a:solidFill>
                    <a:latin typeface="Comfortaa" panose="00000500000000000000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Stealth Tint</a:t>
                </a:r>
                <a:r>
                  <a:rPr lang="en-US" sz="1600" b="1" kern="100" baseline="40000" dirty="0">
                    <a:solidFill>
                      <a:schemeClr val="bg1"/>
                    </a:solidFill>
                    <a:effectLst/>
                    <a:latin typeface="Comfortaa" panose="00000500000000000000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® </a:t>
                </a:r>
                <a:r>
                  <a:rPr lang="en-US" sz="1600" b="1" kern="100" dirty="0">
                    <a:solidFill>
                      <a:schemeClr val="bg1"/>
                    </a:solidFill>
                    <a:effectLst/>
                    <a:latin typeface="Comfortaa" panose="00000500000000000000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Transition Window Tint</a:t>
                </a:r>
                <a:r>
                  <a:rPr lang="en-US" sz="1600" b="1" kern="100" dirty="0">
                    <a:solidFill>
                      <a:schemeClr val="bg1"/>
                    </a:solidFill>
                    <a:latin typeface="Comfortaa" panose="00000500000000000000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600" b="1" kern="100" dirty="0">
                  <a:solidFill>
                    <a:schemeClr val="bg1"/>
                  </a:solidFill>
                  <a:effectLst/>
                  <a:latin typeface="Comfortaa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66B19C-762C-81D4-7904-6ECE5A4148EA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694246" y="6107431"/>
                <a:ext cx="297467" cy="169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500" b="1" dirty="0">
                    <a:solidFill>
                      <a:schemeClr val="bg1"/>
                    </a:solidFill>
                    <a:latin typeface="Metropolis Medium" panose="00000600000000000000" pitchFamily="50" charset="0"/>
                  </a:rPr>
                  <a:t>TM</a:t>
                </a:r>
                <a:endParaRPr lang="en-US" sz="500" b="1" dirty="0"/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7F4D8E2-47B1-B059-8947-20FAD84ADA7E}"/>
              </a:ext>
            </a:extLst>
          </p:cNvPr>
          <p:cNvSpPr txBox="1"/>
          <p:nvPr/>
        </p:nvSpPr>
        <p:spPr>
          <a:xfrm>
            <a:off x="226822" y="3788662"/>
            <a:ext cx="3193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Clr>
                <a:srgbClr val="F4762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 b="1" kern="100" dirty="0">
                <a:solidFill>
                  <a:schemeClr val="bg1"/>
                </a:solidFill>
                <a:effectLst/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Multiple Sizes</a:t>
            </a:r>
            <a:endParaRPr lang="en-US" sz="1600" dirty="0">
              <a:solidFill>
                <a:schemeClr val="bg1"/>
              </a:solidFill>
              <a:latin typeface="Comfortaa" panose="00000500000000000000" pitchFamily="2" charset="0"/>
            </a:endParaRPr>
          </a:p>
        </p:txBody>
      </p:sp>
      <p:pic>
        <p:nvPicPr>
          <p:cNvPr id="26" name="Picture 25" descr="A group of white and black rectangular objects&#10;&#10;Description automatically generated" hidden="1">
            <a:extLst>
              <a:ext uri="{FF2B5EF4-FFF2-40B4-BE49-F238E27FC236}">
                <a16:creationId xmlns:a16="http://schemas.microsoft.com/office/drawing/2014/main" id="{5320F30C-6B75-5B2E-ADBF-A59B725D76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680" y="79981"/>
            <a:ext cx="9635979" cy="722698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34533AA-A89D-1496-7C84-52B7D93C703B}"/>
              </a:ext>
            </a:extLst>
          </p:cNvPr>
          <p:cNvSpPr txBox="1"/>
          <p:nvPr/>
        </p:nvSpPr>
        <p:spPr>
          <a:xfrm>
            <a:off x="226822" y="3116374"/>
            <a:ext cx="3193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Clr>
                <a:srgbClr val="F4762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 b="1" kern="100" dirty="0">
                <a:solidFill>
                  <a:schemeClr val="bg1"/>
                </a:solidFill>
                <a:effectLst/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Sunlight Activated Transition Window Tint</a:t>
            </a:r>
            <a:endParaRPr lang="en-US" sz="1600" dirty="0">
              <a:solidFill>
                <a:schemeClr val="bg1"/>
              </a:solidFill>
              <a:latin typeface="Comfortaa" panose="00000500000000000000" pitchFamily="2" charset="0"/>
            </a:endParaRPr>
          </a:p>
        </p:txBody>
      </p:sp>
      <p:grpSp>
        <p:nvGrpSpPr>
          <p:cNvPr id="36" name="Group 35" hidden="1">
            <a:extLst>
              <a:ext uri="{FF2B5EF4-FFF2-40B4-BE49-F238E27FC236}">
                <a16:creationId xmlns:a16="http://schemas.microsoft.com/office/drawing/2014/main" id="{133154EB-2FD7-D554-6464-1F9CB5F3E201}"/>
              </a:ext>
            </a:extLst>
          </p:cNvPr>
          <p:cNvGrpSpPr/>
          <p:nvPr/>
        </p:nvGrpSpPr>
        <p:grpSpPr>
          <a:xfrm>
            <a:off x="6323262" y="4915916"/>
            <a:ext cx="2618770" cy="1545458"/>
            <a:chOff x="6323262" y="4915916"/>
            <a:chExt cx="2618770" cy="154545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C363ADF-06D9-9625-3296-DD3548CC82C0}"/>
                </a:ext>
              </a:extLst>
            </p:cNvPr>
            <p:cNvSpPr txBox="1"/>
            <p:nvPr/>
          </p:nvSpPr>
          <p:spPr>
            <a:xfrm>
              <a:off x="6378850" y="4915916"/>
              <a:ext cx="256318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i="0" dirty="0">
                  <a:solidFill>
                    <a:schemeClr val="bg1"/>
                  </a:solidFill>
                  <a:effectLst/>
                  <a:latin typeface="Comfortaa" panose="00000500000000000000" pitchFamily="2" charset="0"/>
                </a:rPr>
                <a:t>Small: (36″ x 24″)</a:t>
              </a:r>
              <a:endParaRPr lang="en-US" b="1" dirty="0">
                <a:solidFill>
                  <a:schemeClr val="bg1"/>
                </a:solidFill>
                <a:latin typeface="Comfortaa" panose="00000500000000000000" pitchFamily="2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39F612-1308-D12E-205D-3A6AC85CD4F2}"/>
                </a:ext>
              </a:extLst>
            </p:cNvPr>
            <p:cNvSpPr txBox="1"/>
            <p:nvPr/>
          </p:nvSpPr>
          <p:spPr>
            <a:xfrm>
              <a:off x="6323262" y="6092042"/>
              <a:ext cx="256318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i="0" dirty="0">
                  <a:solidFill>
                    <a:schemeClr val="bg1"/>
                  </a:solidFill>
                  <a:effectLst/>
                  <a:latin typeface="Comfortaa" panose="00000500000000000000" pitchFamily="2" charset="0"/>
                </a:rPr>
                <a:t>Medium: (36″ x 36″)</a:t>
              </a:r>
              <a:endParaRPr lang="en-US" b="1" dirty="0">
                <a:solidFill>
                  <a:schemeClr val="bg1"/>
                </a:solidFill>
                <a:latin typeface="Comfortaa" panose="00000500000000000000" pitchFamily="2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F0B3EAA-1A25-3B22-B830-0B90B8FA8E12}"/>
                </a:ext>
              </a:extLst>
            </p:cNvPr>
            <p:cNvSpPr txBox="1"/>
            <p:nvPr/>
          </p:nvSpPr>
          <p:spPr>
            <a:xfrm>
              <a:off x="6378850" y="5537329"/>
              <a:ext cx="256318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i="0" dirty="0">
                  <a:solidFill>
                    <a:schemeClr val="bg1"/>
                  </a:solidFill>
                  <a:effectLst/>
                  <a:latin typeface="Comfortaa" panose="00000500000000000000" pitchFamily="2" charset="0"/>
                </a:rPr>
                <a:t>Large: (36″ x “80)</a:t>
              </a:r>
              <a:endParaRPr lang="en-US" b="1" dirty="0">
                <a:solidFill>
                  <a:schemeClr val="bg1"/>
                </a:solidFill>
                <a:latin typeface="Comfortaa" panose="00000500000000000000" pitchFamily="2" charset="0"/>
              </a:endParaRPr>
            </a:p>
          </p:txBody>
        </p:sp>
      </p:grpSp>
      <p:sp>
        <p:nvSpPr>
          <p:cNvPr id="38" name="Bar 2">
            <a:extLst>
              <a:ext uri="{FF2B5EF4-FFF2-40B4-BE49-F238E27FC236}">
                <a16:creationId xmlns:a16="http://schemas.microsoft.com/office/drawing/2014/main" id="{6DBB9361-30E1-246A-6BE6-EC88AED5CC69}"/>
              </a:ext>
            </a:extLst>
          </p:cNvPr>
          <p:cNvSpPr/>
          <p:nvPr/>
        </p:nvSpPr>
        <p:spPr>
          <a:xfrm>
            <a:off x="3340" y="2511387"/>
            <a:ext cx="3388997" cy="457200"/>
          </a:xfrm>
          <a:prstGeom prst="rect">
            <a:avLst/>
          </a:prstGeom>
          <a:gradFill>
            <a:gsLst>
              <a:gs pos="0">
                <a:srgbClr val="F47621"/>
              </a:gs>
              <a:gs pos="100000">
                <a:schemeClr val="tx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ompany Overview Text">
            <a:extLst>
              <a:ext uri="{FF2B5EF4-FFF2-40B4-BE49-F238E27FC236}">
                <a16:creationId xmlns:a16="http://schemas.microsoft.com/office/drawing/2014/main" id="{24C9118E-40E3-6CBD-27C5-AB5BEFC677F0}"/>
              </a:ext>
            </a:extLst>
          </p:cNvPr>
          <p:cNvSpPr/>
          <p:nvPr/>
        </p:nvSpPr>
        <p:spPr>
          <a:xfrm>
            <a:off x="41664" y="2066078"/>
            <a:ext cx="33506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COMPANY OVERVIEW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8E96BBD-1C23-51E9-8ED9-786187729B26}"/>
              </a:ext>
            </a:extLst>
          </p:cNvPr>
          <p:cNvSpPr/>
          <p:nvPr/>
        </p:nvSpPr>
        <p:spPr>
          <a:xfrm>
            <a:off x="41664" y="2556445"/>
            <a:ext cx="33506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WHAT IS STEALTH TINT</a:t>
            </a:r>
            <a:r>
              <a:rPr lang="en-US" sz="4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?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BB8F1E4-2150-1392-1079-E323459D3579}"/>
              </a:ext>
            </a:extLst>
          </p:cNvPr>
          <p:cNvCxnSpPr>
            <a:cxnSpLocks/>
          </p:cNvCxnSpPr>
          <p:nvPr/>
        </p:nvCxnSpPr>
        <p:spPr>
          <a:xfrm>
            <a:off x="8891214" y="1287755"/>
            <a:ext cx="874496" cy="111671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DE74B7F-3D22-1C90-AEC0-E9C0B3CBB792}"/>
              </a:ext>
            </a:extLst>
          </p:cNvPr>
          <p:cNvSpPr txBox="1"/>
          <p:nvPr/>
        </p:nvSpPr>
        <p:spPr>
          <a:xfrm>
            <a:off x="3987169" y="511132"/>
            <a:ext cx="7678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EDE620"/>
                </a:solidFill>
                <a:latin typeface="FSP DEMO - Organetto UltraBold" panose="00000900000000000000" pitchFamily="50" charset="0"/>
              </a:rPr>
              <a:t>Custom Sizes, Shapes and Rolls available upon request for any application</a:t>
            </a:r>
          </a:p>
        </p:txBody>
      </p:sp>
      <p:pic>
        <p:nvPicPr>
          <p:cNvPr id="18" name="Picture 17" descr="A black car parked on a road&#10;&#10;Description automatically generated">
            <a:extLst>
              <a:ext uri="{FF2B5EF4-FFF2-40B4-BE49-F238E27FC236}">
                <a16:creationId xmlns:a16="http://schemas.microsoft.com/office/drawing/2014/main" id="{3F1F8B99-D964-C764-A8C6-A98EFDC4DBA1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825" y="2404470"/>
            <a:ext cx="3393769" cy="33937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HeroicExtremeLeftFacing" fov="2700000">
              <a:rot lat="624000" lon="1200000" rev="21425485"/>
            </a:camera>
            <a:lightRig rig="threePt" dir="t"/>
          </a:scene3d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0804D2F-ACAB-87F2-7A2D-550938839506}"/>
              </a:ext>
            </a:extLst>
          </p:cNvPr>
          <p:cNvCxnSpPr>
            <a:cxnSpLocks/>
          </p:cNvCxnSpPr>
          <p:nvPr/>
        </p:nvCxnSpPr>
        <p:spPr>
          <a:xfrm flipH="1">
            <a:off x="5756379" y="1287755"/>
            <a:ext cx="928151" cy="111671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screenshot of a video game&#10;&#10;Description automatically generated">
            <a:extLst>
              <a:ext uri="{FF2B5EF4-FFF2-40B4-BE49-F238E27FC236}">
                <a16:creationId xmlns:a16="http://schemas.microsoft.com/office/drawing/2014/main" id="{8FC389A7-E589-0C0A-9DE1-EC72792457D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1"/>
          <a:stretch/>
        </p:blipFill>
        <p:spPr>
          <a:xfrm>
            <a:off x="4182508" y="2404470"/>
            <a:ext cx="3394718" cy="3394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ContrastingRightFacing">
              <a:rot lat="623785" lon="20400000" rev="213211"/>
            </a:camera>
            <a:lightRig rig="threePt" dir="t"/>
          </a:scene3d>
        </p:spPr>
      </p:pic>
      <p:pic>
        <p:nvPicPr>
          <p:cNvPr id="2" name="StealthTint PPT VO v2-06">
            <a:hlinkClick r:id="" action="ppaction://media"/>
            <a:extLst>
              <a:ext uri="{FF2B5EF4-FFF2-40B4-BE49-F238E27FC236}">
                <a16:creationId xmlns:a16="http://schemas.microsoft.com/office/drawing/2014/main" id="{2BF1DFC1-D218-D88B-C33A-76F2274657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8" name="StealthTint PPT VO v2-06">
            <a:hlinkClick r:id="" action="ppaction://media"/>
            <a:extLst>
              <a:ext uri="{FF2B5EF4-FFF2-40B4-BE49-F238E27FC236}">
                <a16:creationId xmlns:a16="http://schemas.microsoft.com/office/drawing/2014/main" id="{63F274B2-E35E-EDB8-69BD-EA3E5ACD7D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328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0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4" grpId="0" animBg="1"/>
      <p:bldP spid="35" grpId="0" animBg="1"/>
      <p:bldP spid="35" grpId="1" animBg="1"/>
      <p:bldP spid="32" grpId="0" uiExpand="1" build="p"/>
      <p:bldP spid="33" grpId="0" uiExpand="1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Morning">
            <a:extLst>
              <a:ext uri="{FF2B5EF4-FFF2-40B4-BE49-F238E27FC236}">
                <a16:creationId xmlns:a16="http://schemas.microsoft.com/office/drawing/2014/main" id="{A691E81D-54B6-9375-3B65-F83D8539C5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" r="2917"/>
          <a:stretch/>
        </p:blipFill>
        <p:spPr>
          <a:xfrm flipH="1">
            <a:off x="2515991" y="-2"/>
            <a:ext cx="9676009" cy="6858000"/>
          </a:xfrm>
          <a:prstGeom prst="rect">
            <a:avLst/>
          </a:prstGeom>
        </p:spPr>
      </p:pic>
      <p:sp>
        <p:nvSpPr>
          <p:cNvPr id="3" name="Gray Bkg">
            <a:extLst>
              <a:ext uri="{FF2B5EF4-FFF2-40B4-BE49-F238E27FC236}">
                <a16:creationId xmlns:a16="http://schemas.microsoft.com/office/drawing/2014/main" id="{A14737DC-0868-2016-7AA6-650D94D0BF7F}"/>
              </a:ext>
            </a:extLst>
          </p:cNvPr>
          <p:cNvSpPr>
            <a:spLocks/>
          </p:cNvSpPr>
          <p:nvPr/>
        </p:nvSpPr>
        <p:spPr>
          <a:xfrm>
            <a:off x="2248348" y="-2"/>
            <a:ext cx="9940311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9" name="Picture 88" descr="A black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ABB248E1-8800-F2AE-0CC3-2D1254C9211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"/>
            <a:ext cx="12150336" cy="6858000"/>
          </a:xfrm>
          <a:prstGeom prst="rect">
            <a:avLst/>
          </a:prstGeom>
        </p:spPr>
      </p:pic>
      <p:pic>
        <p:nvPicPr>
          <p:cNvPr id="14" name="StealthTint Logo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ADCFABB-DB86-0D15-3253-816945B456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95" y="260300"/>
            <a:ext cx="2902113" cy="12049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7F4D8E2-47B1-B059-8947-20FAD84ADA7E}"/>
              </a:ext>
            </a:extLst>
          </p:cNvPr>
          <p:cNvSpPr txBox="1"/>
          <p:nvPr/>
        </p:nvSpPr>
        <p:spPr>
          <a:xfrm>
            <a:off x="226822" y="3788662"/>
            <a:ext cx="3193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Clr>
                <a:srgbClr val="F4762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 b="1" kern="100" dirty="0">
                <a:solidFill>
                  <a:schemeClr val="bg1"/>
                </a:solidFill>
                <a:effectLst/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Multiple Sizes</a:t>
            </a:r>
            <a:endParaRPr lang="en-US" sz="1600" dirty="0">
              <a:solidFill>
                <a:schemeClr val="bg1"/>
              </a:solidFill>
              <a:latin typeface="Comfortaa" panose="000005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96A160-8C0E-C570-7048-92FF01FE3297}"/>
              </a:ext>
            </a:extLst>
          </p:cNvPr>
          <p:cNvSpPr txBox="1"/>
          <p:nvPr/>
        </p:nvSpPr>
        <p:spPr>
          <a:xfrm>
            <a:off x="226822" y="4270382"/>
            <a:ext cx="319349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marR="0" indent="-18288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F4762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 b="1" kern="100" dirty="0">
                <a:solidFill>
                  <a:schemeClr val="bg1"/>
                </a:solidFill>
                <a:effectLst/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Easy to Install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34533AA-A89D-1496-7C84-52B7D93C703B}"/>
              </a:ext>
            </a:extLst>
          </p:cNvPr>
          <p:cNvSpPr txBox="1"/>
          <p:nvPr/>
        </p:nvSpPr>
        <p:spPr>
          <a:xfrm>
            <a:off x="226822" y="3116374"/>
            <a:ext cx="3193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Clr>
                <a:srgbClr val="F4762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 b="1" kern="100" dirty="0">
                <a:solidFill>
                  <a:schemeClr val="bg1"/>
                </a:solidFill>
                <a:effectLst/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Sunlight Activated Transition Window Tint</a:t>
            </a:r>
            <a:endParaRPr lang="en-US" sz="1600" dirty="0">
              <a:solidFill>
                <a:schemeClr val="bg1"/>
              </a:solidFill>
              <a:latin typeface="Comfortaa" panose="00000500000000000000" pitchFamily="2" charset="0"/>
            </a:endParaRPr>
          </a:p>
        </p:txBody>
      </p:sp>
      <p:sp>
        <p:nvSpPr>
          <p:cNvPr id="38" name="Bar 2">
            <a:extLst>
              <a:ext uri="{FF2B5EF4-FFF2-40B4-BE49-F238E27FC236}">
                <a16:creationId xmlns:a16="http://schemas.microsoft.com/office/drawing/2014/main" id="{6DBB9361-30E1-246A-6BE6-EC88AED5CC69}"/>
              </a:ext>
            </a:extLst>
          </p:cNvPr>
          <p:cNvSpPr/>
          <p:nvPr/>
        </p:nvSpPr>
        <p:spPr>
          <a:xfrm>
            <a:off x="3340" y="2511387"/>
            <a:ext cx="3388997" cy="457200"/>
          </a:xfrm>
          <a:prstGeom prst="rect">
            <a:avLst/>
          </a:prstGeom>
          <a:gradFill>
            <a:gsLst>
              <a:gs pos="0">
                <a:srgbClr val="F47621"/>
              </a:gs>
              <a:gs pos="100000">
                <a:schemeClr val="tx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ompany Overview Text">
            <a:extLst>
              <a:ext uri="{FF2B5EF4-FFF2-40B4-BE49-F238E27FC236}">
                <a16:creationId xmlns:a16="http://schemas.microsoft.com/office/drawing/2014/main" id="{24C9118E-40E3-6CBD-27C5-AB5BEFC677F0}"/>
              </a:ext>
            </a:extLst>
          </p:cNvPr>
          <p:cNvSpPr/>
          <p:nvPr/>
        </p:nvSpPr>
        <p:spPr>
          <a:xfrm>
            <a:off x="41664" y="2066078"/>
            <a:ext cx="33506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COMPANY OVERVIEW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8E96BBD-1C23-51E9-8ED9-786187729B26}"/>
              </a:ext>
            </a:extLst>
          </p:cNvPr>
          <p:cNvSpPr/>
          <p:nvPr/>
        </p:nvSpPr>
        <p:spPr>
          <a:xfrm>
            <a:off x="41664" y="2556445"/>
            <a:ext cx="33506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WHAT IS STEALTH TINT</a:t>
            </a:r>
            <a:r>
              <a:rPr lang="en-US" sz="4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?</a:t>
            </a:r>
          </a:p>
        </p:txBody>
      </p:sp>
      <p:pic>
        <p:nvPicPr>
          <p:cNvPr id="52" name="InstructionsSideBox" descr="A black and orange box with images on it&#10;&#10;Description automatically generated">
            <a:extLst>
              <a:ext uri="{FF2B5EF4-FFF2-40B4-BE49-F238E27FC236}">
                <a16:creationId xmlns:a16="http://schemas.microsoft.com/office/drawing/2014/main" id="{966DB52C-646B-8941-0AC1-82868DBB2A5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55" t="4298" r="48466" b="7695"/>
          <a:stretch/>
        </p:blipFill>
        <p:spPr>
          <a:xfrm>
            <a:off x="8654003" y="0"/>
            <a:ext cx="3549306" cy="6857998"/>
          </a:xfrm>
          <a:prstGeom prst="rect">
            <a:avLst/>
          </a:prstGeom>
        </p:spPr>
      </p:pic>
      <p:grpSp>
        <p:nvGrpSpPr>
          <p:cNvPr id="75" name="Step 1">
            <a:extLst>
              <a:ext uri="{FF2B5EF4-FFF2-40B4-BE49-F238E27FC236}">
                <a16:creationId xmlns:a16="http://schemas.microsoft.com/office/drawing/2014/main" id="{D0E74595-B75C-7CF6-EAD8-B4779706EBE9}"/>
              </a:ext>
            </a:extLst>
          </p:cNvPr>
          <p:cNvGrpSpPr/>
          <p:nvPr/>
        </p:nvGrpSpPr>
        <p:grpSpPr>
          <a:xfrm>
            <a:off x="4312802" y="376386"/>
            <a:ext cx="1906675" cy="2058270"/>
            <a:chOff x="3723241" y="520770"/>
            <a:chExt cx="1906675" cy="205827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BB9AE1E-9AFF-E77C-6C2F-DD17422BC34F}"/>
                </a:ext>
              </a:extLst>
            </p:cNvPr>
            <p:cNvSpPr/>
            <p:nvPr/>
          </p:nvSpPr>
          <p:spPr>
            <a:xfrm>
              <a:off x="3873729" y="520770"/>
              <a:ext cx="1563604" cy="45720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355600" sx="108000" sy="108000" algn="ctr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EE7320"/>
                  </a:solidFill>
                  <a:latin typeface="Comfortaa" panose="00000500000000000000" pitchFamily="2" charset="0"/>
                </a:rPr>
                <a:t>Clean</a:t>
              </a:r>
            </a:p>
          </p:txBody>
        </p:sp>
        <p:pic>
          <p:nvPicPr>
            <p:cNvPr id="54" name="Picture 53" descr="A hand wiping a window&#10;&#10;Description automatically generated">
              <a:extLst>
                <a:ext uri="{FF2B5EF4-FFF2-40B4-BE49-F238E27FC236}">
                  <a16:creationId xmlns:a16="http://schemas.microsoft.com/office/drawing/2014/main" id="{6625A989-2246-0F80-92FD-2A1758C51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3241" y="864511"/>
              <a:ext cx="1906675" cy="1714529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77" name="Step 3">
            <a:extLst>
              <a:ext uri="{FF2B5EF4-FFF2-40B4-BE49-F238E27FC236}">
                <a16:creationId xmlns:a16="http://schemas.microsoft.com/office/drawing/2014/main" id="{8E630017-BA76-8E72-F14F-8334C4457DB7}"/>
              </a:ext>
            </a:extLst>
          </p:cNvPr>
          <p:cNvGrpSpPr/>
          <p:nvPr/>
        </p:nvGrpSpPr>
        <p:grpSpPr>
          <a:xfrm>
            <a:off x="8314240" y="376386"/>
            <a:ext cx="1906675" cy="2058270"/>
            <a:chOff x="7724679" y="520770"/>
            <a:chExt cx="1906675" cy="2058270"/>
          </a:xfrm>
        </p:grpSpPr>
        <p:pic>
          <p:nvPicPr>
            <p:cNvPr id="58" name="Picture 57" descr="A cartoon of a hand holding a spray bottle&#10;&#10;Description automatically generated">
              <a:extLst>
                <a:ext uri="{FF2B5EF4-FFF2-40B4-BE49-F238E27FC236}">
                  <a16:creationId xmlns:a16="http://schemas.microsoft.com/office/drawing/2014/main" id="{6E9BEEEE-B36F-DC99-4CB4-012E8BF11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4679" y="864511"/>
              <a:ext cx="1906675" cy="1714529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A4B77011-3D69-26BF-E9C0-886AC99AE182}"/>
                </a:ext>
              </a:extLst>
            </p:cNvPr>
            <p:cNvSpPr/>
            <p:nvPr/>
          </p:nvSpPr>
          <p:spPr>
            <a:xfrm>
              <a:off x="7905720" y="520770"/>
              <a:ext cx="1563604" cy="457200"/>
            </a:xfrm>
            <a:prstGeom prst="roundRect">
              <a:avLst>
                <a:gd name="adj" fmla="val 28783"/>
              </a:avLst>
            </a:prstGeom>
            <a:noFill/>
            <a:ln>
              <a:noFill/>
            </a:ln>
            <a:effectLst>
              <a:outerShdw blurRad="355600" sx="108000" sy="108000" algn="ctr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EE7320"/>
                  </a:solidFill>
                  <a:latin typeface="Comfortaa" panose="00000500000000000000" pitchFamily="2" charset="0"/>
                </a:rPr>
                <a:t>Wet</a:t>
              </a:r>
            </a:p>
          </p:txBody>
        </p:sp>
      </p:grpSp>
      <p:grpSp>
        <p:nvGrpSpPr>
          <p:cNvPr id="80" name="Step 4">
            <a:extLst>
              <a:ext uri="{FF2B5EF4-FFF2-40B4-BE49-F238E27FC236}">
                <a16:creationId xmlns:a16="http://schemas.microsoft.com/office/drawing/2014/main" id="{C7A9193A-05F1-318E-B409-A0A3F969C70D}"/>
              </a:ext>
            </a:extLst>
          </p:cNvPr>
          <p:cNvGrpSpPr/>
          <p:nvPr/>
        </p:nvGrpSpPr>
        <p:grpSpPr>
          <a:xfrm>
            <a:off x="4312802" y="2488079"/>
            <a:ext cx="1906675" cy="2050653"/>
            <a:chOff x="3723241" y="2632463"/>
            <a:chExt cx="1906675" cy="2050653"/>
          </a:xfrm>
        </p:grpSpPr>
        <p:pic>
          <p:nvPicPr>
            <p:cNvPr id="60" name="Picture 59" descr="A close-up of hands and a piece of paper&#10;&#10;Description automatically generated">
              <a:extLst>
                <a:ext uri="{FF2B5EF4-FFF2-40B4-BE49-F238E27FC236}">
                  <a16:creationId xmlns:a16="http://schemas.microsoft.com/office/drawing/2014/main" id="{585DA85A-75F9-79AC-4EE1-5079D22DD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3241" y="2968587"/>
              <a:ext cx="1906675" cy="1714529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F82E68E3-49EB-1913-754C-F4006FA13AD2}"/>
                </a:ext>
              </a:extLst>
            </p:cNvPr>
            <p:cNvSpPr/>
            <p:nvPr/>
          </p:nvSpPr>
          <p:spPr>
            <a:xfrm>
              <a:off x="3873729" y="2632463"/>
              <a:ext cx="1563604" cy="45720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355600" sx="108000" sy="108000" algn="ctr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EE7320"/>
                  </a:solidFill>
                  <a:latin typeface="Comfortaa" panose="00000500000000000000" pitchFamily="2" charset="0"/>
                </a:rPr>
                <a:t>Peel</a:t>
              </a:r>
            </a:p>
          </p:txBody>
        </p:sp>
      </p:grpSp>
      <p:grpSp>
        <p:nvGrpSpPr>
          <p:cNvPr id="79" name="Step 5">
            <a:extLst>
              <a:ext uri="{FF2B5EF4-FFF2-40B4-BE49-F238E27FC236}">
                <a16:creationId xmlns:a16="http://schemas.microsoft.com/office/drawing/2014/main" id="{8E378946-910D-0E6F-6728-304D03CADA07}"/>
              </a:ext>
            </a:extLst>
          </p:cNvPr>
          <p:cNvGrpSpPr/>
          <p:nvPr/>
        </p:nvGrpSpPr>
        <p:grpSpPr>
          <a:xfrm>
            <a:off x="6313521" y="2488079"/>
            <a:ext cx="1906675" cy="2050653"/>
            <a:chOff x="5723960" y="2632463"/>
            <a:chExt cx="1906675" cy="2050653"/>
          </a:xfrm>
        </p:grpSpPr>
        <p:pic>
          <p:nvPicPr>
            <p:cNvPr id="62" name="Picture 61" descr="A step by step drawing of hands&#10;&#10;Description automatically generated">
              <a:extLst>
                <a:ext uri="{FF2B5EF4-FFF2-40B4-BE49-F238E27FC236}">
                  <a16:creationId xmlns:a16="http://schemas.microsoft.com/office/drawing/2014/main" id="{607D17C4-BE27-B974-4A58-483BBDA3B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3960" y="2968587"/>
              <a:ext cx="1906675" cy="1714529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C8FC966F-86D5-98FC-6BDF-75A158BB63E8}"/>
                </a:ext>
              </a:extLst>
            </p:cNvPr>
            <p:cNvSpPr/>
            <p:nvPr/>
          </p:nvSpPr>
          <p:spPr>
            <a:xfrm>
              <a:off x="5895932" y="2632463"/>
              <a:ext cx="1563604" cy="457200"/>
            </a:xfrm>
            <a:prstGeom prst="roundRect">
              <a:avLst>
                <a:gd name="adj" fmla="val 28783"/>
              </a:avLst>
            </a:prstGeom>
            <a:noFill/>
            <a:ln>
              <a:noFill/>
            </a:ln>
            <a:effectLst>
              <a:outerShdw blurRad="355600" sx="108000" sy="108000" algn="ctr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EE7320"/>
                  </a:solidFill>
                  <a:latin typeface="Comfortaa" panose="00000500000000000000" pitchFamily="2" charset="0"/>
                </a:rPr>
                <a:t>Place</a:t>
              </a:r>
            </a:p>
          </p:txBody>
        </p:sp>
      </p:grpSp>
      <p:grpSp>
        <p:nvGrpSpPr>
          <p:cNvPr id="78" name="Step 6">
            <a:extLst>
              <a:ext uri="{FF2B5EF4-FFF2-40B4-BE49-F238E27FC236}">
                <a16:creationId xmlns:a16="http://schemas.microsoft.com/office/drawing/2014/main" id="{DEF135AE-C7DE-B886-BF2A-15A5EBC0B50C}"/>
              </a:ext>
            </a:extLst>
          </p:cNvPr>
          <p:cNvGrpSpPr/>
          <p:nvPr/>
        </p:nvGrpSpPr>
        <p:grpSpPr>
          <a:xfrm>
            <a:off x="8314240" y="2488079"/>
            <a:ext cx="1906675" cy="2050653"/>
            <a:chOff x="7724679" y="2632463"/>
            <a:chExt cx="1906675" cy="2050653"/>
          </a:xfrm>
        </p:grpSpPr>
        <p:pic>
          <p:nvPicPr>
            <p:cNvPr id="64" name="Picture 63" descr="A hand holding a brush&#10;&#10;Description automatically generated">
              <a:extLst>
                <a:ext uri="{FF2B5EF4-FFF2-40B4-BE49-F238E27FC236}">
                  <a16:creationId xmlns:a16="http://schemas.microsoft.com/office/drawing/2014/main" id="{FF97FCF1-F4B4-C8BB-C1DB-BFBB4482D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4679" y="2968587"/>
              <a:ext cx="1906675" cy="1714529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23CC4B2C-0E27-E337-946E-8C19EE933948}"/>
                </a:ext>
              </a:extLst>
            </p:cNvPr>
            <p:cNvSpPr/>
            <p:nvPr/>
          </p:nvSpPr>
          <p:spPr>
            <a:xfrm>
              <a:off x="7849896" y="2632463"/>
              <a:ext cx="1639165" cy="45720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355600" sx="108000" sy="108000" algn="ctr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EE7320"/>
                  </a:solidFill>
                  <a:latin typeface="Comfortaa" panose="00000500000000000000" pitchFamily="2" charset="0"/>
                </a:rPr>
                <a:t>Squeegee</a:t>
              </a: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3EDD2381-3F0C-D5AC-D173-4C0C5C5C1E88}"/>
              </a:ext>
            </a:extLst>
          </p:cNvPr>
          <p:cNvSpPr txBox="1"/>
          <p:nvPr/>
        </p:nvSpPr>
        <p:spPr>
          <a:xfrm>
            <a:off x="3737464" y="4841326"/>
            <a:ext cx="21723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EDE620"/>
                </a:solidFill>
                <a:latin typeface="FSP DEMO - Organetto UltraBold" panose="00000900000000000000" pitchFamily="50" charset="0"/>
              </a:defRPr>
            </a:lvl1pPr>
          </a:lstStyle>
          <a:p>
            <a:pPr marL="342900" indent="-182880" algn="l">
              <a:buFont typeface="Arial" panose="020B0604020202020204" pitchFamily="34" charset="0"/>
              <a:buChar char="•"/>
            </a:pPr>
            <a:r>
              <a:rPr lang="en-US" sz="2200" dirty="0"/>
              <a:t>Trim to fit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600C739-7F7D-4E40-E92F-8C34E541EEF9}"/>
              </a:ext>
            </a:extLst>
          </p:cNvPr>
          <p:cNvSpPr txBox="1"/>
          <p:nvPr/>
        </p:nvSpPr>
        <p:spPr>
          <a:xfrm>
            <a:off x="3737464" y="5354976"/>
            <a:ext cx="67858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EDE620"/>
                </a:solidFill>
                <a:latin typeface="FSP DEMO - Organetto UltraBold" panose="00000900000000000000" pitchFamily="50" charset="0"/>
              </a:defRPr>
            </a:lvl1pPr>
          </a:lstStyle>
          <a:p>
            <a:pPr marL="342900" indent="-182880" algn="l">
              <a:buFont typeface="Arial" panose="020B0604020202020204" pitchFamily="34" charset="0"/>
              <a:buChar char="•"/>
            </a:pPr>
            <a:r>
              <a:rPr lang="en-US" sz="2200" dirty="0"/>
              <a:t>Installs On Any Smooth Glass Surface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8800587-94B2-53B6-C988-B08BB7975882}"/>
              </a:ext>
            </a:extLst>
          </p:cNvPr>
          <p:cNvSpPr txBox="1"/>
          <p:nvPr/>
        </p:nvSpPr>
        <p:spPr>
          <a:xfrm>
            <a:off x="3737464" y="5879531"/>
            <a:ext cx="51635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EDE620"/>
                </a:solidFill>
                <a:latin typeface="FSP DEMO - Organetto UltraBold" panose="00000900000000000000" pitchFamily="50" charset="0"/>
              </a:defRPr>
            </a:lvl1pPr>
          </a:lstStyle>
          <a:p>
            <a:pPr marL="342900" indent="-182880" algn="l">
              <a:buFont typeface="Arial" panose="020B0604020202020204" pitchFamily="34" charset="0"/>
              <a:buChar char="•"/>
            </a:pPr>
            <a:r>
              <a:rPr lang="en-US" sz="2200" dirty="0"/>
              <a:t>PEEL and Stick self</a:t>
            </a:r>
            <a:r>
              <a:rPr lang="en-US" sz="2200" dirty="0">
                <a:latin typeface="Arial Black" panose="020B0A04020102020204" pitchFamily="34" charset="0"/>
              </a:rPr>
              <a:t>-</a:t>
            </a:r>
            <a:r>
              <a:rPr lang="en-US" sz="2200" dirty="0"/>
              <a:t>adhesive</a:t>
            </a:r>
          </a:p>
        </p:txBody>
      </p:sp>
      <p:grpSp>
        <p:nvGrpSpPr>
          <p:cNvPr id="86" name="Step 2">
            <a:extLst>
              <a:ext uri="{FF2B5EF4-FFF2-40B4-BE49-F238E27FC236}">
                <a16:creationId xmlns:a16="http://schemas.microsoft.com/office/drawing/2014/main" id="{A7BC0415-A73E-EF00-BF4A-117F98B29715}"/>
              </a:ext>
            </a:extLst>
          </p:cNvPr>
          <p:cNvGrpSpPr/>
          <p:nvPr/>
        </p:nvGrpSpPr>
        <p:grpSpPr>
          <a:xfrm>
            <a:off x="6313521" y="376386"/>
            <a:ext cx="1906675" cy="2058270"/>
            <a:chOff x="5723960" y="520770"/>
            <a:chExt cx="1906675" cy="2058270"/>
          </a:xfrm>
        </p:grpSpPr>
        <p:pic>
          <p:nvPicPr>
            <p:cNvPr id="87" name="Picture 86" descr="Hands holding a ruler and a ruler&#10;&#10;Description automatically generated">
              <a:extLst>
                <a:ext uri="{FF2B5EF4-FFF2-40B4-BE49-F238E27FC236}">
                  <a16:creationId xmlns:a16="http://schemas.microsoft.com/office/drawing/2014/main" id="{40BE54C5-117B-A21E-369A-72E1C46E5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3960" y="864511"/>
              <a:ext cx="1906675" cy="1714529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4A39A7E0-8C3D-B5EC-AFCD-13576655D2F2}"/>
                </a:ext>
              </a:extLst>
            </p:cNvPr>
            <p:cNvSpPr/>
            <p:nvPr/>
          </p:nvSpPr>
          <p:spPr>
            <a:xfrm>
              <a:off x="5895255" y="520770"/>
              <a:ext cx="1563604" cy="457200"/>
            </a:xfrm>
            <a:prstGeom prst="roundRect">
              <a:avLst>
                <a:gd name="adj" fmla="val 28783"/>
              </a:avLst>
            </a:prstGeom>
            <a:noFill/>
            <a:ln>
              <a:noFill/>
            </a:ln>
            <a:effectLst>
              <a:outerShdw blurRad="355600" sx="108000" sy="108000" algn="ctr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EE7320"/>
                  </a:solidFill>
                  <a:latin typeface="Comfortaa" panose="00000500000000000000" pitchFamily="2" charset="0"/>
                </a:rPr>
                <a:t>Trim</a:t>
              </a:r>
            </a:p>
          </p:txBody>
        </p:sp>
      </p:grpSp>
      <p:pic>
        <p:nvPicPr>
          <p:cNvPr id="2" name="StealthTint PPT VO v2-07">
            <a:hlinkClick r:id="" action="ppaction://media"/>
            <a:extLst>
              <a:ext uri="{FF2B5EF4-FFF2-40B4-BE49-F238E27FC236}">
                <a16:creationId xmlns:a16="http://schemas.microsoft.com/office/drawing/2014/main" id="{6E856072-A1B7-C60D-92B0-6D329BE3E2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153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239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" dur="239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6" dur="24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" dur="24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9" dur="198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198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35" dur="6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6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16100"/>
                                  </p:stCondLst>
                                  <p:childTnLst>
                                    <p:set>
                                      <p:cBhvr>
                                        <p:cTn id="38" dur="14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14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44" dur="118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5" dur="118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20400"/>
                                  </p:stCondLst>
                                  <p:childTnLst>
                                    <p:set>
                                      <p:cBhvr>
                                        <p:cTn id="47" dur="102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8" dur="102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53" dur="161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4" dur="161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25800"/>
                                  </p:stCondLst>
                                  <p:childTnLst>
                                    <p:set>
                                      <p:cBhvr>
                                        <p:cTn id="56" dur="48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48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62" dur="21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3" dur="21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329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35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82" grpId="0"/>
      <p:bldP spid="84" grpId="0"/>
      <p:bldP spid="8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Morning">
            <a:extLst>
              <a:ext uri="{FF2B5EF4-FFF2-40B4-BE49-F238E27FC236}">
                <a16:creationId xmlns:a16="http://schemas.microsoft.com/office/drawing/2014/main" id="{A691E81D-54B6-9375-3B65-F83D8539C5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" r="2917"/>
          <a:stretch/>
        </p:blipFill>
        <p:spPr>
          <a:xfrm flipH="1">
            <a:off x="2515991" y="-2"/>
            <a:ext cx="9676009" cy="6858000"/>
          </a:xfrm>
          <a:prstGeom prst="rect">
            <a:avLst/>
          </a:prstGeom>
        </p:spPr>
      </p:pic>
      <p:sp>
        <p:nvSpPr>
          <p:cNvPr id="3" name="Gray Bkg">
            <a:extLst>
              <a:ext uri="{FF2B5EF4-FFF2-40B4-BE49-F238E27FC236}">
                <a16:creationId xmlns:a16="http://schemas.microsoft.com/office/drawing/2014/main" id="{A14737DC-0868-2016-7AA6-650D94D0BF7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48348" y="-2"/>
            <a:ext cx="9940311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room with a glass door&#10;&#10;Description automatically generated">
            <a:extLst>
              <a:ext uri="{FF2B5EF4-FFF2-40B4-BE49-F238E27FC236}">
                <a16:creationId xmlns:a16="http://schemas.microsoft.com/office/drawing/2014/main" id="{FB4428F9-8D35-C7BC-E9C5-7FB0EA93CC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6" name="Picture 65" descr="A black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9FD08F00-48DA-C250-0C55-F2905EC383E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"/>
            <a:ext cx="12150336" cy="6858000"/>
          </a:xfrm>
          <a:prstGeom prst="rect">
            <a:avLst/>
          </a:prstGeom>
        </p:spPr>
      </p:pic>
      <p:pic>
        <p:nvPicPr>
          <p:cNvPr id="14" name="StealthTint Logo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ADCFABB-DB86-0D15-3253-816945B456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95" y="260300"/>
            <a:ext cx="2902113" cy="12049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7F4D8E2-47B1-B059-8947-20FAD84ADA7E}"/>
              </a:ext>
            </a:extLst>
          </p:cNvPr>
          <p:cNvSpPr txBox="1"/>
          <p:nvPr/>
        </p:nvSpPr>
        <p:spPr>
          <a:xfrm>
            <a:off x="226822" y="3788662"/>
            <a:ext cx="3193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Clr>
                <a:srgbClr val="F4762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 b="1" kern="100" dirty="0">
                <a:solidFill>
                  <a:schemeClr val="bg1"/>
                </a:solidFill>
                <a:effectLst/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Multiple Sizes</a:t>
            </a:r>
            <a:endParaRPr lang="en-US" sz="1600" dirty="0">
              <a:solidFill>
                <a:schemeClr val="bg1"/>
              </a:solidFill>
              <a:latin typeface="Comfortaa" panose="000005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96A160-8C0E-C570-7048-92FF01FE3297}"/>
              </a:ext>
            </a:extLst>
          </p:cNvPr>
          <p:cNvSpPr txBox="1"/>
          <p:nvPr/>
        </p:nvSpPr>
        <p:spPr>
          <a:xfrm>
            <a:off x="226822" y="4270382"/>
            <a:ext cx="319349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marR="0" indent="-18288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F4762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 b="1" kern="100" dirty="0">
                <a:solidFill>
                  <a:schemeClr val="bg1"/>
                </a:solidFill>
                <a:effectLst/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Easy to Install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1C819C-5C11-804D-E809-97E045B330EE}"/>
              </a:ext>
            </a:extLst>
          </p:cNvPr>
          <p:cNvSpPr txBox="1"/>
          <p:nvPr/>
        </p:nvSpPr>
        <p:spPr>
          <a:xfrm>
            <a:off x="226822" y="4781851"/>
            <a:ext cx="319349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marR="0" indent="-18288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F4762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 b="1" kern="100" dirty="0">
                <a:solidFill>
                  <a:schemeClr val="bg1"/>
                </a:solidFill>
                <a:effectLst/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Multiple Benefits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34533AA-A89D-1496-7C84-52B7D93C703B}"/>
              </a:ext>
            </a:extLst>
          </p:cNvPr>
          <p:cNvSpPr txBox="1"/>
          <p:nvPr/>
        </p:nvSpPr>
        <p:spPr>
          <a:xfrm>
            <a:off x="226822" y="3116374"/>
            <a:ext cx="3193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Clr>
                <a:srgbClr val="F4762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 b="1" kern="100" dirty="0">
                <a:solidFill>
                  <a:schemeClr val="bg1"/>
                </a:solidFill>
                <a:effectLst/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Sunlight Activated Transition Window Tint</a:t>
            </a:r>
            <a:endParaRPr lang="en-US" sz="1600" dirty="0">
              <a:solidFill>
                <a:schemeClr val="bg1"/>
              </a:solidFill>
              <a:latin typeface="Comfortaa" panose="00000500000000000000" pitchFamily="2" charset="0"/>
            </a:endParaRPr>
          </a:p>
        </p:txBody>
      </p:sp>
      <p:sp>
        <p:nvSpPr>
          <p:cNvPr id="38" name="Bar 2">
            <a:extLst>
              <a:ext uri="{FF2B5EF4-FFF2-40B4-BE49-F238E27FC236}">
                <a16:creationId xmlns:a16="http://schemas.microsoft.com/office/drawing/2014/main" id="{6DBB9361-30E1-246A-6BE6-EC88AED5CC69}"/>
              </a:ext>
            </a:extLst>
          </p:cNvPr>
          <p:cNvSpPr/>
          <p:nvPr/>
        </p:nvSpPr>
        <p:spPr>
          <a:xfrm>
            <a:off x="3340" y="2511387"/>
            <a:ext cx="3388997" cy="457200"/>
          </a:xfrm>
          <a:prstGeom prst="rect">
            <a:avLst/>
          </a:prstGeom>
          <a:gradFill>
            <a:gsLst>
              <a:gs pos="0">
                <a:srgbClr val="F47621"/>
              </a:gs>
              <a:gs pos="100000">
                <a:schemeClr val="tx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ompany Overview Text">
            <a:extLst>
              <a:ext uri="{FF2B5EF4-FFF2-40B4-BE49-F238E27FC236}">
                <a16:creationId xmlns:a16="http://schemas.microsoft.com/office/drawing/2014/main" id="{24C9118E-40E3-6CBD-27C5-AB5BEFC677F0}"/>
              </a:ext>
            </a:extLst>
          </p:cNvPr>
          <p:cNvSpPr/>
          <p:nvPr/>
        </p:nvSpPr>
        <p:spPr>
          <a:xfrm>
            <a:off x="41664" y="2066078"/>
            <a:ext cx="33506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COMPANY OVERVIEW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8E96BBD-1C23-51E9-8ED9-786187729B26}"/>
              </a:ext>
            </a:extLst>
          </p:cNvPr>
          <p:cNvSpPr/>
          <p:nvPr/>
        </p:nvSpPr>
        <p:spPr>
          <a:xfrm>
            <a:off x="41664" y="2556445"/>
            <a:ext cx="33506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WHAT IS STEALTH TINT</a:t>
            </a:r>
            <a:r>
              <a:rPr lang="en-US" sz="4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?</a:t>
            </a:r>
          </a:p>
        </p:txBody>
      </p: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ED5E997F-B21F-6DEC-1CA6-58569529364D}"/>
              </a:ext>
            </a:extLst>
          </p:cNvPr>
          <p:cNvGrpSpPr/>
          <p:nvPr/>
        </p:nvGrpSpPr>
        <p:grpSpPr>
          <a:xfrm>
            <a:off x="3737464" y="0"/>
            <a:ext cx="8465845" cy="6857998"/>
            <a:chOff x="3737464" y="0"/>
            <a:chExt cx="8465845" cy="6857998"/>
          </a:xfrm>
        </p:grpSpPr>
        <p:pic>
          <p:nvPicPr>
            <p:cNvPr id="52" name="InstructionsSideBox" descr="A black and orange box with images on it&#10;&#10;Description automatically generated">
              <a:extLst>
                <a:ext uri="{FF2B5EF4-FFF2-40B4-BE49-F238E27FC236}">
                  <a16:creationId xmlns:a16="http://schemas.microsoft.com/office/drawing/2014/main" id="{966DB52C-646B-8941-0AC1-82868DBB2A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355" t="4298" r="48466" b="7695"/>
            <a:stretch/>
          </p:blipFill>
          <p:spPr>
            <a:xfrm>
              <a:off x="8654003" y="0"/>
              <a:ext cx="3549306" cy="6857998"/>
            </a:xfrm>
            <a:prstGeom prst="rect">
              <a:avLst/>
            </a:prstGeom>
          </p:spPr>
        </p:pic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D0E74595-B75C-7CF6-EAD8-B4779706EBE9}"/>
                </a:ext>
              </a:extLst>
            </p:cNvPr>
            <p:cNvGrpSpPr/>
            <p:nvPr/>
          </p:nvGrpSpPr>
          <p:grpSpPr>
            <a:xfrm>
              <a:off x="4312802" y="376386"/>
              <a:ext cx="1906675" cy="2058270"/>
              <a:chOff x="3723241" y="520770"/>
              <a:chExt cx="1906675" cy="2058270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EBB9AE1E-9AFF-E77C-6C2F-DD17422BC34F}"/>
                  </a:ext>
                </a:extLst>
              </p:cNvPr>
              <p:cNvSpPr/>
              <p:nvPr/>
            </p:nvSpPr>
            <p:spPr>
              <a:xfrm>
                <a:off x="3873729" y="520770"/>
                <a:ext cx="1563604" cy="457200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ffectLst>
                <a:outerShdw blurRad="355600" sx="108000" sy="108000" algn="ctr" rotWithShape="0">
                  <a:prstClr val="black">
                    <a:alpha val="4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EE7320"/>
                    </a:solidFill>
                    <a:latin typeface="Comfortaa" panose="00000500000000000000" pitchFamily="2" charset="0"/>
                  </a:rPr>
                  <a:t>Clean</a:t>
                </a:r>
              </a:p>
            </p:txBody>
          </p:sp>
          <p:pic>
            <p:nvPicPr>
              <p:cNvPr id="54" name="Picture 53" descr="A hand wiping a window&#10;&#10;Description automatically generated">
                <a:extLst>
                  <a:ext uri="{FF2B5EF4-FFF2-40B4-BE49-F238E27FC236}">
                    <a16:creationId xmlns:a16="http://schemas.microsoft.com/office/drawing/2014/main" id="{6625A989-2246-0F80-92FD-2A1758C51C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23241" y="864511"/>
                <a:ext cx="1906675" cy="1714529"/>
              </a:xfrm>
              <a:prstGeom prst="rect">
                <a:avLst/>
              </a:prstGeom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8E630017-BA76-8E72-F14F-8334C4457DB7}"/>
                </a:ext>
              </a:extLst>
            </p:cNvPr>
            <p:cNvGrpSpPr/>
            <p:nvPr/>
          </p:nvGrpSpPr>
          <p:grpSpPr>
            <a:xfrm>
              <a:off x="8314240" y="376386"/>
              <a:ext cx="1906675" cy="2058270"/>
              <a:chOff x="7724679" y="520770"/>
              <a:chExt cx="1906675" cy="2058270"/>
            </a:xfrm>
          </p:grpSpPr>
          <p:pic>
            <p:nvPicPr>
              <p:cNvPr id="58" name="Picture 57" descr="A cartoon of a hand holding a spray bottle&#10;&#10;Description automatically generated">
                <a:extLst>
                  <a:ext uri="{FF2B5EF4-FFF2-40B4-BE49-F238E27FC236}">
                    <a16:creationId xmlns:a16="http://schemas.microsoft.com/office/drawing/2014/main" id="{6E9BEEEE-B36F-DC99-4CB4-012E8BF115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4679" y="864511"/>
                <a:ext cx="1906675" cy="1714529"/>
              </a:xfrm>
              <a:prstGeom prst="rect">
                <a:avLst/>
              </a:prstGeom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sp>
            <p:nvSpPr>
              <p:cNvPr id="67" name="Rectangle: Rounded Corners 66">
                <a:extLst>
                  <a:ext uri="{FF2B5EF4-FFF2-40B4-BE49-F238E27FC236}">
                    <a16:creationId xmlns:a16="http://schemas.microsoft.com/office/drawing/2014/main" id="{A4B77011-3D69-26BF-E9C0-886AC99AE182}"/>
                  </a:ext>
                </a:extLst>
              </p:cNvPr>
              <p:cNvSpPr/>
              <p:nvPr/>
            </p:nvSpPr>
            <p:spPr>
              <a:xfrm>
                <a:off x="7905720" y="520770"/>
                <a:ext cx="1563604" cy="457200"/>
              </a:xfrm>
              <a:prstGeom prst="roundRect">
                <a:avLst>
                  <a:gd name="adj" fmla="val 28783"/>
                </a:avLst>
              </a:prstGeom>
              <a:noFill/>
              <a:ln>
                <a:noFill/>
              </a:ln>
              <a:effectLst>
                <a:outerShdw blurRad="355600" sx="108000" sy="108000" algn="ctr" rotWithShape="0">
                  <a:prstClr val="black">
                    <a:alpha val="4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EE7320"/>
                    </a:solidFill>
                    <a:latin typeface="Comfortaa" panose="00000500000000000000" pitchFamily="2" charset="0"/>
                  </a:rPr>
                  <a:t>Wet</a:t>
                </a:r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C7A9193A-05F1-318E-B409-A0A3F969C70D}"/>
                </a:ext>
              </a:extLst>
            </p:cNvPr>
            <p:cNvGrpSpPr/>
            <p:nvPr/>
          </p:nvGrpSpPr>
          <p:grpSpPr>
            <a:xfrm>
              <a:off x="4312802" y="2488079"/>
              <a:ext cx="1906675" cy="2050653"/>
              <a:chOff x="3723241" y="2632463"/>
              <a:chExt cx="1906675" cy="2050653"/>
            </a:xfrm>
          </p:grpSpPr>
          <p:pic>
            <p:nvPicPr>
              <p:cNvPr id="60" name="Picture 59" descr="A close-up of hands and a piece of paper&#10;&#10;Description automatically generated">
                <a:extLst>
                  <a:ext uri="{FF2B5EF4-FFF2-40B4-BE49-F238E27FC236}">
                    <a16:creationId xmlns:a16="http://schemas.microsoft.com/office/drawing/2014/main" id="{585DA85A-75F9-79AC-4EE1-5079D22DD0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23241" y="2968587"/>
                <a:ext cx="1906675" cy="1714529"/>
              </a:xfrm>
              <a:prstGeom prst="rect">
                <a:avLst/>
              </a:prstGeom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F82E68E3-49EB-1913-754C-F4006FA13AD2}"/>
                  </a:ext>
                </a:extLst>
              </p:cNvPr>
              <p:cNvSpPr/>
              <p:nvPr/>
            </p:nvSpPr>
            <p:spPr>
              <a:xfrm>
                <a:off x="3873729" y="2632463"/>
                <a:ext cx="1563604" cy="457200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ffectLst>
                <a:outerShdw blurRad="355600" sx="108000" sy="108000" algn="ctr" rotWithShape="0">
                  <a:prstClr val="black">
                    <a:alpha val="4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EE7320"/>
                    </a:solidFill>
                    <a:latin typeface="Comfortaa" panose="00000500000000000000" pitchFamily="2" charset="0"/>
                  </a:rPr>
                  <a:t>Peel</a:t>
                </a: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8E378946-910D-0E6F-6728-304D03CADA07}"/>
                </a:ext>
              </a:extLst>
            </p:cNvPr>
            <p:cNvGrpSpPr/>
            <p:nvPr/>
          </p:nvGrpSpPr>
          <p:grpSpPr>
            <a:xfrm>
              <a:off x="6313521" y="2488079"/>
              <a:ext cx="1906675" cy="2050653"/>
              <a:chOff x="5723960" y="2632463"/>
              <a:chExt cx="1906675" cy="2050653"/>
            </a:xfrm>
          </p:grpSpPr>
          <p:pic>
            <p:nvPicPr>
              <p:cNvPr id="62" name="Picture 61" descr="A step by step drawing of hands&#10;&#10;Description automatically generated">
                <a:extLst>
                  <a:ext uri="{FF2B5EF4-FFF2-40B4-BE49-F238E27FC236}">
                    <a16:creationId xmlns:a16="http://schemas.microsoft.com/office/drawing/2014/main" id="{607D17C4-BE27-B974-4A58-483BBDA3B1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23960" y="2968587"/>
                <a:ext cx="1906675" cy="1714529"/>
              </a:xfrm>
              <a:prstGeom prst="rect">
                <a:avLst/>
              </a:prstGeom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C8FC966F-86D5-98FC-6BDF-75A158BB63E8}"/>
                  </a:ext>
                </a:extLst>
              </p:cNvPr>
              <p:cNvSpPr/>
              <p:nvPr/>
            </p:nvSpPr>
            <p:spPr>
              <a:xfrm>
                <a:off x="5895932" y="2632463"/>
                <a:ext cx="1563604" cy="457200"/>
              </a:xfrm>
              <a:prstGeom prst="roundRect">
                <a:avLst>
                  <a:gd name="adj" fmla="val 28783"/>
                </a:avLst>
              </a:prstGeom>
              <a:noFill/>
              <a:ln>
                <a:noFill/>
              </a:ln>
              <a:effectLst>
                <a:outerShdw blurRad="355600" sx="108000" sy="108000" algn="ctr" rotWithShape="0">
                  <a:prstClr val="black">
                    <a:alpha val="4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EE7320"/>
                    </a:solidFill>
                    <a:latin typeface="Comfortaa" panose="00000500000000000000" pitchFamily="2" charset="0"/>
                  </a:rPr>
                  <a:t>Place</a:t>
                </a:r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DEF135AE-C7DE-B886-BF2A-15A5EBC0B50C}"/>
                </a:ext>
              </a:extLst>
            </p:cNvPr>
            <p:cNvGrpSpPr/>
            <p:nvPr/>
          </p:nvGrpSpPr>
          <p:grpSpPr>
            <a:xfrm>
              <a:off x="8314240" y="2488079"/>
              <a:ext cx="1906675" cy="2050653"/>
              <a:chOff x="7724679" y="2632463"/>
              <a:chExt cx="1906675" cy="2050653"/>
            </a:xfrm>
          </p:grpSpPr>
          <p:pic>
            <p:nvPicPr>
              <p:cNvPr id="64" name="Picture 63" descr="A hand holding a brush&#10;&#10;Description automatically generated">
                <a:extLst>
                  <a:ext uri="{FF2B5EF4-FFF2-40B4-BE49-F238E27FC236}">
                    <a16:creationId xmlns:a16="http://schemas.microsoft.com/office/drawing/2014/main" id="{FF97FCF1-F4B4-C8BB-C1DB-BFBB4482DD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4679" y="2968587"/>
                <a:ext cx="1906675" cy="1714529"/>
              </a:xfrm>
              <a:prstGeom prst="rect">
                <a:avLst/>
              </a:prstGeom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23CC4B2C-0E27-E337-946E-8C19EE933948}"/>
                  </a:ext>
                </a:extLst>
              </p:cNvPr>
              <p:cNvSpPr/>
              <p:nvPr/>
            </p:nvSpPr>
            <p:spPr>
              <a:xfrm>
                <a:off x="7849896" y="2632463"/>
                <a:ext cx="1639165" cy="457200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ffectLst>
                <a:outerShdw blurRad="355600" sx="108000" sy="108000" algn="ctr" rotWithShape="0">
                  <a:prstClr val="black">
                    <a:alpha val="4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EE7320"/>
                    </a:solidFill>
                    <a:latin typeface="Comfortaa" panose="00000500000000000000" pitchFamily="2" charset="0"/>
                  </a:rPr>
                  <a:t>Squeegee</a:t>
                </a:r>
              </a:p>
            </p:txBody>
          </p:sp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3EDD2381-3F0C-D5AC-D173-4C0C5C5C1E88}"/>
                </a:ext>
              </a:extLst>
            </p:cNvPr>
            <p:cNvSpPr txBox="1"/>
            <p:nvPr/>
          </p:nvSpPr>
          <p:spPr>
            <a:xfrm>
              <a:off x="3737464" y="4841326"/>
              <a:ext cx="678583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2400">
                  <a:solidFill>
                    <a:srgbClr val="EDE620"/>
                  </a:solidFill>
                  <a:latin typeface="FSP DEMO - Organetto UltraBold" panose="00000900000000000000" pitchFamily="50" charset="0"/>
                </a:defRPr>
              </a:lvl1pPr>
            </a:lstStyle>
            <a:p>
              <a:pPr marL="342900" indent="-182880" algn="l">
                <a:buFont typeface="Arial" panose="020B0604020202020204" pitchFamily="34" charset="0"/>
                <a:buChar char="•"/>
              </a:pPr>
              <a:r>
                <a:rPr lang="en-US" sz="2200" dirty="0"/>
                <a:t>Installs On Any Smooth Glass Surface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5600C739-7F7D-4E40-E92F-8C34E541EEF9}"/>
                </a:ext>
              </a:extLst>
            </p:cNvPr>
            <p:cNvSpPr txBox="1"/>
            <p:nvPr/>
          </p:nvSpPr>
          <p:spPr>
            <a:xfrm>
              <a:off x="3737464" y="5354976"/>
              <a:ext cx="506581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2400">
                  <a:solidFill>
                    <a:srgbClr val="EDE620"/>
                  </a:solidFill>
                  <a:latin typeface="FSP DEMO - Organetto UltraBold" panose="00000900000000000000" pitchFamily="50" charset="0"/>
                </a:defRPr>
              </a:lvl1pPr>
            </a:lstStyle>
            <a:p>
              <a:pPr marL="342900" indent="-182880" algn="l">
                <a:buFont typeface="Arial" panose="020B0604020202020204" pitchFamily="34" charset="0"/>
                <a:buChar char="•"/>
              </a:pPr>
              <a:r>
                <a:rPr lang="en-US" sz="2200" dirty="0"/>
                <a:t>PEEL and Stick self adhesive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8800587-94B2-53B6-C988-B08BB7975882}"/>
                </a:ext>
              </a:extLst>
            </p:cNvPr>
            <p:cNvSpPr txBox="1"/>
            <p:nvPr/>
          </p:nvSpPr>
          <p:spPr>
            <a:xfrm>
              <a:off x="3737464" y="5879531"/>
              <a:ext cx="217239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2400">
                  <a:solidFill>
                    <a:srgbClr val="EDE620"/>
                  </a:solidFill>
                  <a:latin typeface="FSP DEMO - Organetto UltraBold" panose="00000900000000000000" pitchFamily="50" charset="0"/>
                </a:defRPr>
              </a:lvl1pPr>
            </a:lstStyle>
            <a:p>
              <a:pPr marL="342900" indent="-182880" algn="l">
                <a:buFont typeface="Arial" panose="020B0604020202020204" pitchFamily="34" charset="0"/>
                <a:buChar char="•"/>
              </a:pPr>
              <a:r>
                <a:rPr lang="en-US" sz="2200" dirty="0"/>
                <a:t>Trim to fit</a:t>
              </a:r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A7BC0415-A73E-EF00-BF4A-117F98B29715}"/>
                </a:ext>
              </a:extLst>
            </p:cNvPr>
            <p:cNvGrpSpPr/>
            <p:nvPr/>
          </p:nvGrpSpPr>
          <p:grpSpPr>
            <a:xfrm>
              <a:off x="6313521" y="376386"/>
              <a:ext cx="1906675" cy="2058270"/>
              <a:chOff x="5723960" y="520770"/>
              <a:chExt cx="1906675" cy="2058270"/>
            </a:xfrm>
          </p:grpSpPr>
          <p:pic>
            <p:nvPicPr>
              <p:cNvPr id="87" name="Picture 86" descr="Hands holding a ruler and a ruler&#10;&#10;Description automatically generated">
                <a:extLst>
                  <a:ext uri="{FF2B5EF4-FFF2-40B4-BE49-F238E27FC236}">
                    <a16:creationId xmlns:a16="http://schemas.microsoft.com/office/drawing/2014/main" id="{40BE54C5-117B-A21E-369A-72E1C46E5D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23960" y="864511"/>
                <a:ext cx="1906675" cy="1714529"/>
              </a:xfrm>
              <a:prstGeom prst="rect">
                <a:avLst/>
              </a:prstGeom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sp>
            <p:nvSpPr>
              <p:cNvPr id="88" name="Rectangle: Rounded Corners 87">
                <a:extLst>
                  <a:ext uri="{FF2B5EF4-FFF2-40B4-BE49-F238E27FC236}">
                    <a16:creationId xmlns:a16="http://schemas.microsoft.com/office/drawing/2014/main" id="{4A39A7E0-8C3D-B5EC-AFCD-13576655D2F2}"/>
                  </a:ext>
                </a:extLst>
              </p:cNvPr>
              <p:cNvSpPr/>
              <p:nvPr/>
            </p:nvSpPr>
            <p:spPr>
              <a:xfrm>
                <a:off x="5895255" y="520770"/>
                <a:ext cx="1563604" cy="457200"/>
              </a:xfrm>
              <a:prstGeom prst="roundRect">
                <a:avLst>
                  <a:gd name="adj" fmla="val 28783"/>
                </a:avLst>
              </a:prstGeom>
              <a:noFill/>
              <a:ln>
                <a:noFill/>
              </a:ln>
              <a:effectLst>
                <a:outerShdw blurRad="355600" sx="108000" sy="108000" algn="ctr" rotWithShape="0">
                  <a:prstClr val="black">
                    <a:alpha val="4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EE7320"/>
                    </a:solidFill>
                    <a:latin typeface="Comfortaa" panose="00000500000000000000" pitchFamily="2" charset="0"/>
                  </a:rPr>
                  <a:t>Trim</a:t>
                </a:r>
              </a:p>
            </p:txBody>
          </p:sp>
        </p:grpSp>
      </p:grpSp>
      <p:grpSp>
        <p:nvGrpSpPr>
          <p:cNvPr id="6" name="Privacy TextBox">
            <a:extLst>
              <a:ext uri="{FF2B5EF4-FFF2-40B4-BE49-F238E27FC236}">
                <a16:creationId xmlns:a16="http://schemas.microsoft.com/office/drawing/2014/main" id="{DA865C1A-23D1-99CB-7CAB-AB7876DF9736}"/>
              </a:ext>
            </a:extLst>
          </p:cNvPr>
          <p:cNvGrpSpPr/>
          <p:nvPr/>
        </p:nvGrpSpPr>
        <p:grpSpPr>
          <a:xfrm>
            <a:off x="4427600" y="1017109"/>
            <a:ext cx="2788255" cy="1452948"/>
            <a:chOff x="3586534" y="3389733"/>
            <a:chExt cx="2788255" cy="145294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D42FECB-94EC-DF25-3A57-FAE1C3B01D6C}"/>
                </a:ext>
              </a:extLst>
            </p:cNvPr>
            <p:cNvCxnSpPr>
              <a:cxnSpLocks/>
              <a:endCxn id="10" idx="0"/>
            </p:cNvCxnSpPr>
            <p:nvPr/>
          </p:nvCxnSpPr>
          <p:spPr>
            <a:xfrm>
              <a:off x="3855223" y="3389733"/>
              <a:ext cx="1125439" cy="74771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CE6DA38-09F3-E0D9-17FD-7A4DAEBBEB8A}"/>
                </a:ext>
              </a:extLst>
            </p:cNvPr>
            <p:cNvSpPr/>
            <p:nvPr/>
          </p:nvSpPr>
          <p:spPr>
            <a:xfrm>
              <a:off x="3586534" y="4137450"/>
              <a:ext cx="2788255" cy="705231"/>
            </a:xfrm>
            <a:prstGeom prst="roundRect">
              <a:avLst>
                <a:gd name="adj" fmla="val 28783"/>
              </a:avLst>
            </a:prstGeom>
            <a:solidFill>
              <a:srgbClr val="EE7320"/>
            </a:solidFill>
            <a:ln>
              <a:noFill/>
            </a:ln>
            <a:effectLst>
              <a:outerShdw blurRad="355600" sx="108000" sy="108000" algn="ctr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fortaa" panose="00000500000000000000" pitchFamily="2" charset="0"/>
                </a:rPr>
                <a:t>Increased Privacy</a:t>
              </a:r>
            </a:p>
          </p:txBody>
        </p:sp>
      </p:grpSp>
      <p:grpSp>
        <p:nvGrpSpPr>
          <p:cNvPr id="26" name="Glare TextBox">
            <a:extLst>
              <a:ext uri="{FF2B5EF4-FFF2-40B4-BE49-F238E27FC236}">
                <a16:creationId xmlns:a16="http://schemas.microsoft.com/office/drawing/2014/main" id="{C9CAA44F-2346-3EEB-7FB1-01131BA6FE59}"/>
              </a:ext>
            </a:extLst>
          </p:cNvPr>
          <p:cNvGrpSpPr/>
          <p:nvPr/>
        </p:nvGrpSpPr>
        <p:grpSpPr>
          <a:xfrm>
            <a:off x="4991818" y="2877716"/>
            <a:ext cx="2964731" cy="1520550"/>
            <a:chOff x="3586534" y="3322131"/>
            <a:chExt cx="2964731" cy="152055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38E1898-75BB-5A05-B745-4E6D4CED8147}"/>
                </a:ext>
              </a:extLst>
            </p:cNvPr>
            <p:cNvCxnSpPr>
              <a:cxnSpLocks/>
              <a:endCxn id="29" idx="0"/>
            </p:cNvCxnSpPr>
            <p:nvPr/>
          </p:nvCxnSpPr>
          <p:spPr>
            <a:xfrm flipH="1">
              <a:off x="4779791" y="3322131"/>
              <a:ext cx="1771474" cy="815319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7F02FF1-9827-F597-3AA9-D1A3718FC405}"/>
                </a:ext>
              </a:extLst>
            </p:cNvPr>
            <p:cNvSpPr/>
            <p:nvPr/>
          </p:nvSpPr>
          <p:spPr>
            <a:xfrm>
              <a:off x="3586534" y="4137450"/>
              <a:ext cx="2386514" cy="705231"/>
            </a:xfrm>
            <a:prstGeom prst="roundRect">
              <a:avLst>
                <a:gd name="adj" fmla="val 28783"/>
              </a:avLst>
            </a:prstGeom>
            <a:solidFill>
              <a:srgbClr val="EE7320"/>
            </a:solidFill>
            <a:ln>
              <a:noFill/>
            </a:ln>
            <a:effectLst>
              <a:outerShdw blurRad="355600" sx="108000" sy="108000" algn="ctr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fortaa" panose="00000500000000000000" pitchFamily="2" charset="0"/>
                </a:rPr>
                <a:t>Reduced Glare</a:t>
              </a:r>
            </a:p>
          </p:txBody>
        </p:sp>
      </p:grpSp>
      <p:grpSp>
        <p:nvGrpSpPr>
          <p:cNvPr id="32" name="Fast TextBox">
            <a:extLst>
              <a:ext uri="{FF2B5EF4-FFF2-40B4-BE49-F238E27FC236}">
                <a16:creationId xmlns:a16="http://schemas.microsoft.com/office/drawing/2014/main" id="{05C54171-35D9-2187-FF24-74B400EE1835}"/>
              </a:ext>
            </a:extLst>
          </p:cNvPr>
          <p:cNvGrpSpPr/>
          <p:nvPr/>
        </p:nvGrpSpPr>
        <p:grpSpPr>
          <a:xfrm>
            <a:off x="8251118" y="872786"/>
            <a:ext cx="3188653" cy="1281334"/>
            <a:chOff x="3586534" y="3561347"/>
            <a:chExt cx="3188653" cy="1281334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43A70E6-047A-3A43-91BE-6239CB87CEC4}"/>
                </a:ext>
              </a:extLst>
            </p:cNvPr>
            <p:cNvCxnSpPr>
              <a:cxnSpLocks/>
              <a:endCxn id="34" idx="0"/>
            </p:cNvCxnSpPr>
            <p:nvPr/>
          </p:nvCxnSpPr>
          <p:spPr>
            <a:xfrm>
              <a:off x="4677876" y="3561347"/>
              <a:ext cx="502985" cy="57610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42A93B30-0FA1-B9FB-9A30-7845FC5BA07D}"/>
                </a:ext>
              </a:extLst>
            </p:cNvPr>
            <p:cNvSpPr/>
            <p:nvPr/>
          </p:nvSpPr>
          <p:spPr>
            <a:xfrm>
              <a:off x="3586534" y="4137450"/>
              <a:ext cx="3188653" cy="705231"/>
            </a:xfrm>
            <a:prstGeom prst="roundRect">
              <a:avLst>
                <a:gd name="adj" fmla="val 28783"/>
              </a:avLst>
            </a:prstGeom>
            <a:solidFill>
              <a:srgbClr val="EE7320"/>
            </a:solidFill>
            <a:ln>
              <a:noFill/>
            </a:ln>
            <a:effectLst>
              <a:outerShdw blurRad="355600" sx="108000" sy="108000" algn="ctr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fortaa" panose="00000500000000000000" pitchFamily="2" charset="0"/>
                </a:rPr>
                <a:t>Fast Transition Time</a:t>
              </a:r>
            </a:p>
          </p:txBody>
        </p:sp>
      </p:grpSp>
      <p:grpSp>
        <p:nvGrpSpPr>
          <p:cNvPr id="35" name="Heat TextBox">
            <a:extLst>
              <a:ext uri="{FF2B5EF4-FFF2-40B4-BE49-F238E27FC236}">
                <a16:creationId xmlns:a16="http://schemas.microsoft.com/office/drawing/2014/main" id="{09C1EF14-D130-C3AA-8ED0-6D42724E2018}"/>
              </a:ext>
            </a:extLst>
          </p:cNvPr>
          <p:cNvGrpSpPr/>
          <p:nvPr/>
        </p:nvGrpSpPr>
        <p:grpSpPr>
          <a:xfrm>
            <a:off x="8996193" y="2940045"/>
            <a:ext cx="2437360" cy="2113779"/>
            <a:chOff x="4544595" y="3088157"/>
            <a:chExt cx="2437360" cy="2113779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BD37AFE-067F-F994-F087-6FE2AAA0E059}"/>
                </a:ext>
              </a:extLst>
            </p:cNvPr>
            <p:cNvCxnSpPr>
              <a:cxnSpLocks/>
              <a:endCxn id="37" idx="0"/>
            </p:cNvCxnSpPr>
            <p:nvPr/>
          </p:nvCxnSpPr>
          <p:spPr>
            <a:xfrm flipH="1">
              <a:off x="5763275" y="3088157"/>
              <a:ext cx="611317" cy="140854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BF1D28F6-C2CF-3550-0AD5-8FADC6B8ADD1}"/>
                </a:ext>
              </a:extLst>
            </p:cNvPr>
            <p:cNvSpPr/>
            <p:nvPr/>
          </p:nvSpPr>
          <p:spPr>
            <a:xfrm>
              <a:off x="4544595" y="4496705"/>
              <a:ext cx="2437360" cy="705231"/>
            </a:xfrm>
            <a:prstGeom prst="roundRect">
              <a:avLst>
                <a:gd name="adj" fmla="val 28783"/>
              </a:avLst>
            </a:prstGeom>
            <a:solidFill>
              <a:srgbClr val="EE7320"/>
            </a:solidFill>
            <a:ln>
              <a:noFill/>
            </a:ln>
            <a:effectLst>
              <a:outerShdw blurRad="355600" sx="108000" sy="108000" algn="ctr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fortaa" panose="00000500000000000000" pitchFamily="2" charset="0"/>
                </a:rPr>
                <a:t>Heat Rejection</a:t>
              </a:r>
            </a:p>
          </p:txBody>
        </p:sp>
      </p:grpSp>
      <p:grpSp>
        <p:nvGrpSpPr>
          <p:cNvPr id="40" name="UV TextBox">
            <a:extLst>
              <a:ext uri="{FF2B5EF4-FFF2-40B4-BE49-F238E27FC236}">
                <a16:creationId xmlns:a16="http://schemas.microsoft.com/office/drawing/2014/main" id="{9A6B3B84-0D09-768A-1750-3262C98F231C}"/>
              </a:ext>
            </a:extLst>
          </p:cNvPr>
          <p:cNvGrpSpPr/>
          <p:nvPr/>
        </p:nvGrpSpPr>
        <p:grpSpPr>
          <a:xfrm>
            <a:off x="6809610" y="4876014"/>
            <a:ext cx="2296723" cy="1281334"/>
            <a:chOff x="3586534" y="3561347"/>
            <a:chExt cx="2296723" cy="1281334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804622B-E43D-D939-4376-AAAB7C7B1C74}"/>
                </a:ext>
              </a:extLst>
            </p:cNvPr>
            <p:cNvCxnSpPr>
              <a:cxnSpLocks/>
              <a:endCxn id="44" idx="0"/>
            </p:cNvCxnSpPr>
            <p:nvPr/>
          </p:nvCxnSpPr>
          <p:spPr>
            <a:xfrm>
              <a:off x="4677876" y="3561347"/>
              <a:ext cx="57020" cy="57610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380B49D-C3C4-176D-D875-5376970218CB}"/>
                </a:ext>
              </a:extLst>
            </p:cNvPr>
            <p:cNvSpPr/>
            <p:nvPr/>
          </p:nvSpPr>
          <p:spPr>
            <a:xfrm>
              <a:off x="3586534" y="4137450"/>
              <a:ext cx="2296723" cy="705231"/>
            </a:xfrm>
            <a:prstGeom prst="roundRect">
              <a:avLst>
                <a:gd name="adj" fmla="val 28783"/>
              </a:avLst>
            </a:prstGeom>
            <a:solidFill>
              <a:srgbClr val="EE7320"/>
            </a:solidFill>
            <a:ln>
              <a:noFill/>
            </a:ln>
            <a:effectLst>
              <a:outerShdw blurRad="355600" sx="108000" sy="108000" algn="ctr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fortaa" panose="00000500000000000000" pitchFamily="2" charset="0"/>
                </a:rPr>
                <a:t>UV Protection</a:t>
              </a:r>
            </a:p>
          </p:txBody>
        </p:sp>
      </p:grpSp>
      <p:pic>
        <p:nvPicPr>
          <p:cNvPr id="4" name="StealthTint PPT VO v2-08">
            <a:hlinkClick r:id="" action="ppaction://media"/>
            <a:extLst>
              <a:ext uri="{FF2B5EF4-FFF2-40B4-BE49-F238E27FC236}">
                <a16:creationId xmlns:a16="http://schemas.microsoft.com/office/drawing/2014/main" id="{CA96821A-8916-C9B3-09D4-3CF5C77C97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464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7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1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12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ray Bkg">
            <a:extLst>
              <a:ext uri="{FF2B5EF4-FFF2-40B4-BE49-F238E27FC236}">
                <a16:creationId xmlns:a16="http://schemas.microsoft.com/office/drawing/2014/main" id="{895125A0-1183-0751-3A59-31B3E94C7A92}"/>
              </a:ext>
            </a:extLst>
          </p:cNvPr>
          <p:cNvSpPr>
            <a:spLocks/>
          </p:cNvSpPr>
          <p:nvPr/>
        </p:nvSpPr>
        <p:spPr>
          <a:xfrm>
            <a:off x="2255029" y="-8"/>
            <a:ext cx="9940311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C085868-6DDF-1B13-4E7A-EE2D2151F7B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Picture 19" descr="A room with a glass door&#10;&#10;Description automatically generated">
              <a:extLst>
                <a:ext uri="{FF2B5EF4-FFF2-40B4-BE49-F238E27FC236}">
                  <a16:creationId xmlns:a16="http://schemas.microsoft.com/office/drawing/2014/main" id="{0F38FCB9-3F64-9988-C0B3-5DF087BF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3" name="Privacy TextBox">
              <a:extLst>
                <a:ext uri="{FF2B5EF4-FFF2-40B4-BE49-F238E27FC236}">
                  <a16:creationId xmlns:a16="http://schemas.microsoft.com/office/drawing/2014/main" id="{ECA3B5A6-DD91-9F4E-6A86-5BBFAE77C147}"/>
                </a:ext>
              </a:extLst>
            </p:cNvPr>
            <p:cNvGrpSpPr/>
            <p:nvPr/>
          </p:nvGrpSpPr>
          <p:grpSpPr>
            <a:xfrm>
              <a:off x="4427600" y="1017109"/>
              <a:ext cx="2788255" cy="1452948"/>
              <a:chOff x="3586534" y="3389733"/>
              <a:chExt cx="2788255" cy="1452948"/>
            </a:xfrm>
          </p:grpSpPr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4F67C527-DAE1-EB5F-3210-7FD2D1267650}"/>
                  </a:ext>
                </a:extLst>
              </p:cNvPr>
              <p:cNvCxnSpPr>
                <a:cxnSpLocks/>
                <a:endCxn id="5" idx="0"/>
              </p:cNvCxnSpPr>
              <p:nvPr/>
            </p:nvCxnSpPr>
            <p:spPr>
              <a:xfrm>
                <a:off x="3855223" y="3389733"/>
                <a:ext cx="1125439" cy="747717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FE28895C-DAC0-EF11-1262-3CF49D498D0F}"/>
                  </a:ext>
                </a:extLst>
              </p:cNvPr>
              <p:cNvSpPr/>
              <p:nvPr/>
            </p:nvSpPr>
            <p:spPr>
              <a:xfrm>
                <a:off x="3586534" y="4137450"/>
                <a:ext cx="2788255" cy="705231"/>
              </a:xfrm>
              <a:prstGeom prst="roundRect">
                <a:avLst>
                  <a:gd name="adj" fmla="val 28783"/>
                </a:avLst>
              </a:prstGeom>
              <a:solidFill>
                <a:srgbClr val="EE7320"/>
              </a:solidFill>
              <a:ln>
                <a:noFill/>
              </a:ln>
              <a:effectLst>
                <a:outerShdw blurRad="355600" sx="108000" sy="108000" algn="ctr" rotWithShape="0">
                  <a:prstClr val="black">
                    <a:alpha val="4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fortaa" panose="00000500000000000000" pitchFamily="2" charset="0"/>
                  </a:rPr>
                  <a:t>Increased Privacy</a:t>
                </a:r>
              </a:p>
            </p:txBody>
          </p:sp>
        </p:grpSp>
        <p:grpSp>
          <p:nvGrpSpPr>
            <p:cNvPr id="6" name="Glare TextBox">
              <a:extLst>
                <a:ext uri="{FF2B5EF4-FFF2-40B4-BE49-F238E27FC236}">
                  <a16:creationId xmlns:a16="http://schemas.microsoft.com/office/drawing/2014/main" id="{3CBBF39F-F85E-8F56-668B-8EF3CA84C748}"/>
                </a:ext>
              </a:extLst>
            </p:cNvPr>
            <p:cNvGrpSpPr/>
            <p:nvPr/>
          </p:nvGrpSpPr>
          <p:grpSpPr>
            <a:xfrm>
              <a:off x="4991818" y="2877716"/>
              <a:ext cx="2964731" cy="1520550"/>
              <a:chOff x="3586534" y="3322131"/>
              <a:chExt cx="2964731" cy="1520550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C2357A25-BF61-2619-652B-BE6E8852FE0F}"/>
                  </a:ext>
                </a:extLst>
              </p:cNvPr>
              <p:cNvCxnSpPr>
                <a:cxnSpLocks/>
                <a:endCxn id="9" idx="0"/>
              </p:cNvCxnSpPr>
              <p:nvPr/>
            </p:nvCxnSpPr>
            <p:spPr>
              <a:xfrm flipH="1">
                <a:off x="4779791" y="3322131"/>
                <a:ext cx="1771474" cy="815319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589CD2E7-B6D7-72E1-3E01-C5EC48AE00A7}"/>
                  </a:ext>
                </a:extLst>
              </p:cNvPr>
              <p:cNvSpPr/>
              <p:nvPr/>
            </p:nvSpPr>
            <p:spPr>
              <a:xfrm>
                <a:off x="3586534" y="4137450"/>
                <a:ext cx="2386514" cy="705231"/>
              </a:xfrm>
              <a:prstGeom prst="roundRect">
                <a:avLst>
                  <a:gd name="adj" fmla="val 28783"/>
                </a:avLst>
              </a:prstGeom>
              <a:solidFill>
                <a:srgbClr val="EE7320"/>
              </a:solidFill>
              <a:ln>
                <a:noFill/>
              </a:ln>
              <a:effectLst>
                <a:outerShdw blurRad="355600" sx="108000" sy="108000" algn="ctr" rotWithShape="0">
                  <a:prstClr val="black">
                    <a:alpha val="4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fortaa" panose="00000500000000000000" pitchFamily="2" charset="0"/>
                  </a:rPr>
                  <a:t>Reduced Glare</a:t>
                </a:r>
              </a:p>
            </p:txBody>
          </p:sp>
        </p:grpSp>
        <p:grpSp>
          <p:nvGrpSpPr>
            <p:cNvPr id="10" name="Fast TextBox">
              <a:extLst>
                <a:ext uri="{FF2B5EF4-FFF2-40B4-BE49-F238E27FC236}">
                  <a16:creationId xmlns:a16="http://schemas.microsoft.com/office/drawing/2014/main" id="{6BFB7E93-0729-E81B-06A3-DA25AB488523}"/>
                </a:ext>
              </a:extLst>
            </p:cNvPr>
            <p:cNvGrpSpPr/>
            <p:nvPr/>
          </p:nvGrpSpPr>
          <p:grpSpPr>
            <a:xfrm>
              <a:off x="8251118" y="872786"/>
              <a:ext cx="3188653" cy="1281334"/>
              <a:chOff x="3586534" y="3561347"/>
              <a:chExt cx="3188653" cy="1281334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CF3DA407-DC6A-000D-2616-58CF13AAA673}"/>
                  </a:ext>
                </a:extLst>
              </p:cNvPr>
              <p:cNvCxnSpPr>
                <a:cxnSpLocks/>
                <a:endCxn id="12" idx="0"/>
              </p:cNvCxnSpPr>
              <p:nvPr/>
            </p:nvCxnSpPr>
            <p:spPr>
              <a:xfrm>
                <a:off x="4677876" y="3561347"/>
                <a:ext cx="502985" cy="576103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24052CDC-5E0B-0919-4BCF-42C08CFB9213}"/>
                  </a:ext>
                </a:extLst>
              </p:cNvPr>
              <p:cNvSpPr/>
              <p:nvPr/>
            </p:nvSpPr>
            <p:spPr>
              <a:xfrm>
                <a:off x="3586534" y="4137450"/>
                <a:ext cx="3188653" cy="705231"/>
              </a:xfrm>
              <a:prstGeom prst="roundRect">
                <a:avLst>
                  <a:gd name="adj" fmla="val 28783"/>
                </a:avLst>
              </a:prstGeom>
              <a:solidFill>
                <a:srgbClr val="EE7320"/>
              </a:solidFill>
              <a:ln>
                <a:noFill/>
              </a:ln>
              <a:effectLst>
                <a:outerShdw blurRad="355600" sx="108000" sy="108000" algn="ctr" rotWithShape="0">
                  <a:prstClr val="black">
                    <a:alpha val="4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fortaa" panose="00000500000000000000" pitchFamily="2" charset="0"/>
                  </a:rPr>
                  <a:t>Fast Transition Time</a:t>
                </a:r>
              </a:p>
            </p:txBody>
          </p:sp>
        </p:grpSp>
        <p:grpSp>
          <p:nvGrpSpPr>
            <p:cNvPr id="13" name="Heat TextBox">
              <a:extLst>
                <a:ext uri="{FF2B5EF4-FFF2-40B4-BE49-F238E27FC236}">
                  <a16:creationId xmlns:a16="http://schemas.microsoft.com/office/drawing/2014/main" id="{4E2265F6-CA42-12EE-0F1D-DA46DD114581}"/>
                </a:ext>
              </a:extLst>
            </p:cNvPr>
            <p:cNvGrpSpPr/>
            <p:nvPr/>
          </p:nvGrpSpPr>
          <p:grpSpPr>
            <a:xfrm>
              <a:off x="8996193" y="2940045"/>
              <a:ext cx="2437360" cy="2113779"/>
              <a:chOff x="4544595" y="3088157"/>
              <a:chExt cx="2437360" cy="2113779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5C46F5A-8E7F-8C31-5FE5-B171E6AAF8BF}"/>
                  </a:ext>
                </a:extLst>
              </p:cNvPr>
              <p:cNvCxnSpPr>
                <a:cxnSpLocks/>
                <a:endCxn id="16" idx="0"/>
              </p:cNvCxnSpPr>
              <p:nvPr/>
            </p:nvCxnSpPr>
            <p:spPr>
              <a:xfrm flipH="1">
                <a:off x="5763275" y="3088157"/>
                <a:ext cx="611317" cy="1408548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12CCAAE6-F73F-3F6F-0A6D-9F41B1605422}"/>
                  </a:ext>
                </a:extLst>
              </p:cNvPr>
              <p:cNvSpPr/>
              <p:nvPr/>
            </p:nvSpPr>
            <p:spPr>
              <a:xfrm>
                <a:off x="4544595" y="4496705"/>
                <a:ext cx="2437360" cy="705231"/>
              </a:xfrm>
              <a:prstGeom prst="roundRect">
                <a:avLst>
                  <a:gd name="adj" fmla="val 28783"/>
                </a:avLst>
              </a:prstGeom>
              <a:solidFill>
                <a:srgbClr val="EE7320"/>
              </a:solidFill>
              <a:ln>
                <a:noFill/>
              </a:ln>
              <a:effectLst>
                <a:outerShdw blurRad="355600" sx="108000" sy="108000" algn="ctr" rotWithShape="0">
                  <a:prstClr val="black">
                    <a:alpha val="4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fortaa" panose="00000500000000000000" pitchFamily="2" charset="0"/>
                  </a:rPr>
                  <a:t>Heat Rejection</a:t>
                </a:r>
              </a:p>
            </p:txBody>
          </p:sp>
        </p:grpSp>
        <p:grpSp>
          <p:nvGrpSpPr>
            <p:cNvPr id="17" name="UV TextBox">
              <a:extLst>
                <a:ext uri="{FF2B5EF4-FFF2-40B4-BE49-F238E27FC236}">
                  <a16:creationId xmlns:a16="http://schemas.microsoft.com/office/drawing/2014/main" id="{0B849CCC-4E66-15A1-3AEE-7CE4079E2CAA}"/>
                </a:ext>
              </a:extLst>
            </p:cNvPr>
            <p:cNvGrpSpPr/>
            <p:nvPr/>
          </p:nvGrpSpPr>
          <p:grpSpPr>
            <a:xfrm>
              <a:off x="6809610" y="4876014"/>
              <a:ext cx="2296723" cy="1281334"/>
              <a:chOff x="3586534" y="3561347"/>
              <a:chExt cx="2296723" cy="1281334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91FD0A1E-422E-0E7F-B999-88F08F2E6609}"/>
                  </a:ext>
                </a:extLst>
              </p:cNvPr>
              <p:cNvCxnSpPr>
                <a:cxnSpLocks/>
                <a:endCxn id="19" idx="0"/>
              </p:cNvCxnSpPr>
              <p:nvPr/>
            </p:nvCxnSpPr>
            <p:spPr>
              <a:xfrm>
                <a:off x="4677876" y="3561347"/>
                <a:ext cx="57020" cy="576103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1BABDE0C-C00A-E52A-FD50-D1A4D2ABC2C6}"/>
                  </a:ext>
                </a:extLst>
              </p:cNvPr>
              <p:cNvSpPr/>
              <p:nvPr/>
            </p:nvSpPr>
            <p:spPr>
              <a:xfrm>
                <a:off x="3586534" y="4137450"/>
                <a:ext cx="2296723" cy="705231"/>
              </a:xfrm>
              <a:prstGeom prst="roundRect">
                <a:avLst>
                  <a:gd name="adj" fmla="val 28783"/>
                </a:avLst>
              </a:prstGeom>
              <a:solidFill>
                <a:srgbClr val="EE7320"/>
              </a:solidFill>
              <a:ln>
                <a:noFill/>
              </a:ln>
              <a:effectLst>
                <a:outerShdw blurRad="355600" sx="108000" sy="108000" algn="ctr" rotWithShape="0">
                  <a:prstClr val="black">
                    <a:alpha val="4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fortaa" panose="00000500000000000000" pitchFamily="2" charset="0"/>
                  </a:rPr>
                  <a:t>UV Protection</a:t>
                </a:r>
              </a:p>
            </p:txBody>
          </p:sp>
        </p:grpSp>
      </p:grpSp>
      <p:grpSp>
        <p:nvGrpSpPr>
          <p:cNvPr id="57" name="Auto">
            <a:extLst>
              <a:ext uri="{FF2B5EF4-FFF2-40B4-BE49-F238E27FC236}">
                <a16:creationId xmlns:a16="http://schemas.microsoft.com/office/drawing/2014/main" id="{2FF32AE3-ED68-89CE-08B6-3F94799630BA}"/>
              </a:ext>
            </a:extLst>
          </p:cNvPr>
          <p:cNvGrpSpPr/>
          <p:nvPr/>
        </p:nvGrpSpPr>
        <p:grpSpPr>
          <a:xfrm>
            <a:off x="2677540" y="4007"/>
            <a:ext cx="5065776" cy="3395248"/>
            <a:chOff x="2677540" y="4007"/>
            <a:chExt cx="5065776" cy="3395248"/>
          </a:xfrm>
        </p:grpSpPr>
        <p:pic>
          <p:nvPicPr>
            <p:cNvPr id="29" name="Auto" descr="A black sports car parked on a road&#10;&#10;Description automatically generated">
              <a:extLst>
                <a:ext uri="{FF2B5EF4-FFF2-40B4-BE49-F238E27FC236}">
                  <a16:creationId xmlns:a16="http://schemas.microsoft.com/office/drawing/2014/main" id="{12C8372C-FD2C-910D-7730-D5F2AD84A267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70"/>
            <a:stretch/>
          </p:blipFill>
          <p:spPr>
            <a:xfrm>
              <a:off x="2677540" y="4007"/>
              <a:ext cx="5065776" cy="3395248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EFED6B2-0321-B882-FE54-FD494FF3E3F4}"/>
                </a:ext>
              </a:extLst>
            </p:cNvPr>
            <p:cNvSpPr/>
            <p:nvPr/>
          </p:nvSpPr>
          <p:spPr>
            <a:xfrm>
              <a:off x="3801782" y="2854669"/>
              <a:ext cx="3539979" cy="400110"/>
            </a:xfrm>
            <a:prstGeom prst="rect">
              <a:avLst/>
            </a:prstGeom>
            <a:gradFill>
              <a:gsLst>
                <a:gs pos="99083">
                  <a:schemeClr val="bg2">
                    <a:lumMod val="10000"/>
                    <a:alpha val="0"/>
                  </a:schemeClr>
                </a:gs>
                <a:gs pos="917">
                  <a:schemeClr val="tx1">
                    <a:lumMod val="95000"/>
                    <a:lumOff val="5000"/>
                    <a:alpha val="0"/>
                  </a:schemeClr>
                </a:gs>
                <a:gs pos="20000">
                  <a:schemeClr val="tx1">
                    <a:lumMod val="95000"/>
                    <a:lumOff val="5000"/>
                  </a:schemeClr>
                </a:gs>
                <a:gs pos="52000">
                  <a:srgbClr val="F47621"/>
                </a:gs>
                <a:gs pos="80000">
                  <a:schemeClr val="bg2">
                    <a:lumMod val="10000"/>
                  </a:schemeClr>
                </a:gs>
              </a:gsLst>
              <a:lin ang="21594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omfortaa" panose="00000500000000000000" pitchFamily="2" charset="0"/>
                </a:rPr>
                <a:t>AUTOMOTIVE</a:t>
              </a:r>
            </a:p>
          </p:txBody>
        </p:sp>
      </p:grpSp>
      <p:grpSp>
        <p:nvGrpSpPr>
          <p:cNvPr id="56" name="Commercial">
            <a:extLst>
              <a:ext uri="{FF2B5EF4-FFF2-40B4-BE49-F238E27FC236}">
                <a16:creationId xmlns:a16="http://schemas.microsoft.com/office/drawing/2014/main" id="{819FCCCC-16F4-CC0A-5064-3315D3320E38}"/>
              </a:ext>
            </a:extLst>
          </p:cNvPr>
          <p:cNvGrpSpPr/>
          <p:nvPr/>
        </p:nvGrpSpPr>
        <p:grpSpPr>
          <a:xfrm>
            <a:off x="2677540" y="3462745"/>
            <a:ext cx="5065776" cy="3395247"/>
            <a:chOff x="2677540" y="3462745"/>
            <a:chExt cx="5065776" cy="3395247"/>
          </a:xfrm>
        </p:grpSpPr>
        <p:pic>
          <p:nvPicPr>
            <p:cNvPr id="27" name="Commercial" descr="A close-up of a skyscraper&#10;&#10;Description automatically generated">
              <a:extLst>
                <a:ext uri="{FF2B5EF4-FFF2-40B4-BE49-F238E27FC236}">
                  <a16:creationId xmlns:a16="http://schemas.microsoft.com/office/drawing/2014/main" id="{154F3CB1-12AA-5CE3-5D3F-B6A50B52AA5E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"/>
            <a:stretch/>
          </p:blipFill>
          <p:spPr>
            <a:xfrm>
              <a:off x="2677540" y="3462745"/>
              <a:ext cx="5065776" cy="3395247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8B515BF-AA9E-55F3-8362-4D93869233D7}"/>
                </a:ext>
              </a:extLst>
            </p:cNvPr>
            <p:cNvSpPr/>
            <p:nvPr/>
          </p:nvSpPr>
          <p:spPr>
            <a:xfrm>
              <a:off x="3801782" y="6282149"/>
              <a:ext cx="3539979" cy="400110"/>
            </a:xfrm>
            <a:prstGeom prst="rect">
              <a:avLst/>
            </a:prstGeom>
            <a:gradFill>
              <a:gsLst>
                <a:gs pos="99083">
                  <a:schemeClr val="bg2">
                    <a:lumMod val="10000"/>
                    <a:alpha val="0"/>
                  </a:schemeClr>
                </a:gs>
                <a:gs pos="917">
                  <a:schemeClr val="tx1">
                    <a:lumMod val="95000"/>
                    <a:lumOff val="5000"/>
                    <a:alpha val="0"/>
                  </a:schemeClr>
                </a:gs>
                <a:gs pos="20000">
                  <a:schemeClr val="tx1">
                    <a:lumMod val="95000"/>
                    <a:lumOff val="5000"/>
                  </a:schemeClr>
                </a:gs>
                <a:gs pos="52000">
                  <a:srgbClr val="F47621"/>
                </a:gs>
                <a:gs pos="80000">
                  <a:schemeClr val="bg2">
                    <a:lumMod val="10000"/>
                  </a:schemeClr>
                </a:gs>
              </a:gsLst>
              <a:lin ang="21594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omfortaa" panose="00000500000000000000" pitchFamily="2" charset="0"/>
                </a:rPr>
                <a:t>COMMERCIAL</a:t>
              </a:r>
            </a:p>
          </p:txBody>
        </p:sp>
      </p:grpSp>
      <p:grpSp>
        <p:nvGrpSpPr>
          <p:cNvPr id="55" name="Residential">
            <a:extLst>
              <a:ext uri="{FF2B5EF4-FFF2-40B4-BE49-F238E27FC236}">
                <a16:creationId xmlns:a16="http://schemas.microsoft.com/office/drawing/2014/main" id="{DE999A62-0148-265C-AAD8-14A8C6E55967}"/>
              </a:ext>
            </a:extLst>
          </p:cNvPr>
          <p:cNvGrpSpPr/>
          <p:nvPr/>
        </p:nvGrpSpPr>
        <p:grpSpPr>
          <a:xfrm>
            <a:off x="7809839" y="-16"/>
            <a:ext cx="4385501" cy="3399271"/>
            <a:chOff x="7809839" y="-16"/>
            <a:chExt cx="4385501" cy="3399271"/>
          </a:xfrm>
        </p:grpSpPr>
        <p:pic>
          <p:nvPicPr>
            <p:cNvPr id="44" name="Residential" descr="A house with a driveway and a driveway&#10;&#10;Description automatically generated">
              <a:extLst>
                <a:ext uri="{FF2B5EF4-FFF2-40B4-BE49-F238E27FC236}">
                  <a16:creationId xmlns:a16="http://schemas.microsoft.com/office/drawing/2014/main" id="{0792BFA5-7D3F-413F-FA8B-C9F851FF2705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0" r="13370"/>
            <a:stretch/>
          </p:blipFill>
          <p:spPr>
            <a:xfrm>
              <a:off x="7809839" y="-16"/>
              <a:ext cx="4385501" cy="3399271"/>
            </a:xfrm>
            <a:prstGeom prst="rect">
              <a:avLst/>
            </a:prstGeom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20A3D5F-F47D-558A-C2DD-8A1D8E909A2A}"/>
                </a:ext>
              </a:extLst>
            </p:cNvPr>
            <p:cNvSpPr/>
            <p:nvPr/>
          </p:nvSpPr>
          <p:spPr>
            <a:xfrm>
              <a:off x="8246502" y="2854669"/>
              <a:ext cx="3539979" cy="400110"/>
            </a:xfrm>
            <a:prstGeom prst="rect">
              <a:avLst/>
            </a:prstGeom>
            <a:gradFill>
              <a:gsLst>
                <a:gs pos="99083">
                  <a:schemeClr val="bg2">
                    <a:lumMod val="10000"/>
                    <a:alpha val="0"/>
                  </a:schemeClr>
                </a:gs>
                <a:gs pos="917">
                  <a:schemeClr val="tx1">
                    <a:lumMod val="95000"/>
                    <a:lumOff val="5000"/>
                    <a:alpha val="0"/>
                  </a:schemeClr>
                </a:gs>
                <a:gs pos="20000">
                  <a:schemeClr val="tx1">
                    <a:lumMod val="95000"/>
                    <a:lumOff val="5000"/>
                  </a:schemeClr>
                </a:gs>
                <a:gs pos="52000">
                  <a:srgbClr val="F47621"/>
                </a:gs>
                <a:gs pos="80000">
                  <a:schemeClr val="bg2">
                    <a:lumMod val="10000"/>
                  </a:schemeClr>
                </a:gs>
              </a:gsLst>
              <a:lin ang="21594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omfortaa" panose="00000500000000000000" pitchFamily="2" charset="0"/>
                </a:rPr>
                <a:t>RESIDENTIAL</a:t>
              </a:r>
            </a:p>
          </p:txBody>
        </p:sp>
      </p:grpSp>
      <p:grpSp>
        <p:nvGrpSpPr>
          <p:cNvPr id="54" name="Marine">
            <a:extLst>
              <a:ext uri="{FF2B5EF4-FFF2-40B4-BE49-F238E27FC236}">
                <a16:creationId xmlns:a16="http://schemas.microsoft.com/office/drawing/2014/main" id="{7D4FD4E9-F7F7-A3E2-AA13-296E4CC3D2C5}"/>
              </a:ext>
            </a:extLst>
          </p:cNvPr>
          <p:cNvGrpSpPr/>
          <p:nvPr/>
        </p:nvGrpSpPr>
        <p:grpSpPr>
          <a:xfrm>
            <a:off x="7809839" y="3458746"/>
            <a:ext cx="4385501" cy="3395247"/>
            <a:chOff x="7809839" y="3458746"/>
            <a:chExt cx="4385501" cy="3395247"/>
          </a:xfrm>
        </p:grpSpPr>
        <p:pic>
          <p:nvPicPr>
            <p:cNvPr id="46" name="Marine" descr="A white yacht on water&#10;&#10;Description automatically generated">
              <a:extLst>
                <a:ext uri="{FF2B5EF4-FFF2-40B4-BE49-F238E27FC236}">
                  <a16:creationId xmlns:a16="http://schemas.microsoft.com/office/drawing/2014/main" id="{B9019ECF-97BE-5429-5431-ABAF97EF1791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429" b="1770"/>
            <a:stretch/>
          </p:blipFill>
          <p:spPr>
            <a:xfrm>
              <a:off x="7809839" y="3458746"/>
              <a:ext cx="4385501" cy="3395247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BF5EB4E-3C57-7D2B-32E0-89BC94FDD6AD}"/>
                </a:ext>
              </a:extLst>
            </p:cNvPr>
            <p:cNvSpPr/>
            <p:nvPr/>
          </p:nvSpPr>
          <p:spPr>
            <a:xfrm>
              <a:off x="8246502" y="6282149"/>
              <a:ext cx="3539979" cy="400110"/>
            </a:xfrm>
            <a:prstGeom prst="rect">
              <a:avLst/>
            </a:prstGeom>
            <a:gradFill>
              <a:gsLst>
                <a:gs pos="99083">
                  <a:schemeClr val="bg2">
                    <a:lumMod val="10000"/>
                    <a:alpha val="0"/>
                  </a:schemeClr>
                </a:gs>
                <a:gs pos="917">
                  <a:schemeClr val="tx1">
                    <a:lumMod val="95000"/>
                    <a:lumOff val="5000"/>
                    <a:alpha val="0"/>
                  </a:schemeClr>
                </a:gs>
                <a:gs pos="20000">
                  <a:schemeClr val="tx1">
                    <a:lumMod val="95000"/>
                    <a:lumOff val="5000"/>
                  </a:schemeClr>
                </a:gs>
                <a:gs pos="52000">
                  <a:srgbClr val="F47621"/>
                </a:gs>
                <a:gs pos="80000">
                  <a:schemeClr val="bg2">
                    <a:lumMod val="10000"/>
                  </a:schemeClr>
                </a:gs>
              </a:gsLst>
              <a:lin ang="21594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omfortaa" panose="00000500000000000000" pitchFamily="2" charset="0"/>
                </a:rPr>
                <a:t>MARINE</a:t>
              </a:r>
            </a:p>
          </p:txBody>
        </p:sp>
      </p:grpSp>
      <p:pic>
        <p:nvPicPr>
          <p:cNvPr id="2" name="LeftSideBlack" descr="A black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32E5E88A-1750-A2EB-7395-C2E42361795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0336" cy="6858000"/>
          </a:xfrm>
          <a:prstGeom prst="rect">
            <a:avLst/>
          </a:prstGeom>
        </p:spPr>
      </p:pic>
      <p:pic>
        <p:nvPicPr>
          <p:cNvPr id="14" name="StealthTint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ADCFABB-DB86-0D15-3253-816945B456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95" y="260300"/>
            <a:ext cx="2902113" cy="1204916"/>
          </a:xfrm>
          <a:prstGeom prst="rect">
            <a:avLst/>
          </a:prstGeom>
        </p:spPr>
      </p:pic>
      <p:sp>
        <p:nvSpPr>
          <p:cNvPr id="34" name="Other2Bar" hidden="1">
            <a:extLst>
              <a:ext uri="{FF2B5EF4-FFF2-40B4-BE49-F238E27FC236}">
                <a16:creationId xmlns:a16="http://schemas.microsoft.com/office/drawing/2014/main" id="{FB2CAD6E-2883-9333-187B-58F798A75231}"/>
              </a:ext>
            </a:extLst>
          </p:cNvPr>
          <p:cNvSpPr/>
          <p:nvPr/>
        </p:nvSpPr>
        <p:spPr>
          <a:xfrm>
            <a:off x="3340" y="4472857"/>
            <a:ext cx="3795623" cy="457200"/>
          </a:xfrm>
          <a:prstGeom prst="rect">
            <a:avLst/>
          </a:prstGeom>
          <a:gradFill>
            <a:gsLst>
              <a:gs pos="0">
                <a:srgbClr val="F47621"/>
              </a:gs>
              <a:gs pos="60000">
                <a:schemeClr val="tx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ther1Bar" hidden="1">
            <a:extLst>
              <a:ext uri="{FF2B5EF4-FFF2-40B4-BE49-F238E27FC236}">
                <a16:creationId xmlns:a16="http://schemas.microsoft.com/office/drawing/2014/main" id="{E78F7D82-44F3-9E8C-229C-D3A4F596303D}"/>
              </a:ext>
            </a:extLst>
          </p:cNvPr>
          <p:cNvSpPr/>
          <p:nvPr/>
        </p:nvSpPr>
        <p:spPr>
          <a:xfrm>
            <a:off x="3340" y="3982488"/>
            <a:ext cx="3795623" cy="457200"/>
          </a:xfrm>
          <a:prstGeom prst="rect">
            <a:avLst/>
          </a:prstGeom>
          <a:gradFill>
            <a:gsLst>
              <a:gs pos="0">
                <a:srgbClr val="F47621"/>
              </a:gs>
              <a:gs pos="60000">
                <a:schemeClr val="tx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Bar 4" hidden="1">
            <a:extLst>
              <a:ext uri="{FF2B5EF4-FFF2-40B4-BE49-F238E27FC236}">
                <a16:creationId xmlns:a16="http://schemas.microsoft.com/office/drawing/2014/main" id="{0C550165-BE4E-D878-2EFF-761CE80C9199}"/>
              </a:ext>
            </a:extLst>
          </p:cNvPr>
          <p:cNvSpPr/>
          <p:nvPr/>
        </p:nvSpPr>
        <p:spPr>
          <a:xfrm>
            <a:off x="3340" y="3492121"/>
            <a:ext cx="3388997" cy="457200"/>
          </a:xfrm>
          <a:prstGeom prst="rect">
            <a:avLst/>
          </a:prstGeom>
          <a:gradFill>
            <a:gsLst>
              <a:gs pos="0">
                <a:srgbClr val="F47621"/>
              </a:gs>
              <a:gs pos="100000">
                <a:schemeClr val="tx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5CA390-339F-05C5-238A-DC2D3A78E06F}"/>
              </a:ext>
            </a:extLst>
          </p:cNvPr>
          <p:cNvSpPr txBox="1"/>
          <p:nvPr/>
        </p:nvSpPr>
        <p:spPr>
          <a:xfrm>
            <a:off x="226822" y="3608454"/>
            <a:ext cx="3193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Clr>
                <a:srgbClr val="F4762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 b="1" kern="100" dirty="0">
                <a:solidFill>
                  <a:schemeClr val="bg1"/>
                </a:solidFill>
                <a:effectLst/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Versatile Applications</a:t>
            </a:r>
            <a:br>
              <a:rPr lang="en-US" sz="1600" b="1" kern="100" dirty="0">
                <a:solidFill>
                  <a:schemeClr val="bg1"/>
                </a:solidFill>
                <a:effectLst/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b="1" kern="100" dirty="0">
                <a:solidFill>
                  <a:schemeClr val="bg1"/>
                </a:solidFill>
                <a:effectLst/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for ANY Smooth Glass</a:t>
            </a:r>
            <a:br>
              <a:rPr lang="en-US" sz="1600" b="1" kern="100" dirty="0">
                <a:solidFill>
                  <a:schemeClr val="bg1"/>
                </a:solidFill>
                <a:effectLst/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b="1" kern="100" dirty="0">
                <a:solidFill>
                  <a:schemeClr val="bg1"/>
                </a:solidFill>
                <a:effectLst/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Surface </a:t>
            </a:r>
            <a:endParaRPr lang="en-US" sz="1600" dirty="0">
              <a:solidFill>
                <a:schemeClr val="bg1"/>
              </a:solidFill>
              <a:latin typeface="Comfortaa" panose="00000500000000000000" pitchFamily="2" charset="0"/>
            </a:endParaRPr>
          </a:p>
        </p:txBody>
      </p:sp>
      <p:sp>
        <p:nvSpPr>
          <p:cNvPr id="37" name="Bar 3">
            <a:extLst>
              <a:ext uri="{FF2B5EF4-FFF2-40B4-BE49-F238E27FC236}">
                <a16:creationId xmlns:a16="http://schemas.microsoft.com/office/drawing/2014/main" id="{0CE481B5-E529-1551-4DFA-2FA022429727}"/>
              </a:ext>
            </a:extLst>
          </p:cNvPr>
          <p:cNvSpPr/>
          <p:nvPr/>
        </p:nvSpPr>
        <p:spPr>
          <a:xfrm>
            <a:off x="3340" y="3001754"/>
            <a:ext cx="3388997" cy="457200"/>
          </a:xfrm>
          <a:prstGeom prst="rect">
            <a:avLst/>
          </a:prstGeom>
          <a:gradFill>
            <a:gsLst>
              <a:gs pos="0">
                <a:srgbClr val="F47621"/>
              </a:gs>
              <a:gs pos="100000">
                <a:schemeClr val="tx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Bar 2">
            <a:extLst>
              <a:ext uri="{FF2B5EF4-FFF2-40B4-BE49-F238E27FC236}">
                <a16:creationId xmlns:a16="http://schemas.microsoft.com/office/drawing/2014/main" id="{6DBB9361-30E1-246A-6BE6-EC88AED5CC69}"/>
              </a:ext>
            </a:extLst>
          </p:cNvPr>
          <p:cNvSpPr/>
          <p:nvPr/>
        </p:nvSpPr>
        <p:spPr>
          <a:xfrm>
            <a:off x="3340" y="2511387"/>
            <a:ext cx="3388997" cy="457200"/>
          </a:xfrm>
          <a:prstGeom prst="rect">
            <a:avLst/>
          </a:prstGeom>
          <a:gradFill>
            <a:gsLst>
              <a:gs pos="0">
                <a:srgbClr val="F47621"/>
              </a:gs>
              <a:gs pos="100000">
                <a:schemeClr val="tx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Bar 1" hidden="1">
            <a:extLst>
              <a:ext uri="{FF2B5EF4-FFF2-40B4-BE49-F238E27FC236}">
                <a16:creationId xmlns:a16="http://schemas.microsoft.com/office/drawing/2014/main" id="{1988B415-2AF8-6557-A200-5903848D02CF}"/>
              </a:ext>
            </a:extLst>
          </p:cNvPr>
          <p:cNvSpPr/>
          <p:nvPr/>
        </p:nvSpPr>
        <p:spPr>
          <a:xfrm>
            <a:off x="3340" y="2021020"/>
            <a:ext cx="3388997" cy="457200"/>
          </a:xfrm>
          <a:prstGeom prst="rect">
            <a:avLst/>
          </a:prstGeom>
          <a:gradFill>
            <a:gsLst>
              <a:gs pos="0">
                <a:srgbClr val="F47621"/>
              </a:gs>
              <a:gs pos="100000">
                <a:schemeClr val="tx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4C9118E-40E3-6CBD-27C5-AB5BEFC677F0}"/>
              </a:ext>
            </a:extLst>
          </p:cNvPr>
          <p:cNvSpPr/>
          <p:nvPr/>
        </p:nvSpPr>
        <p:spPr>
          <a:xfrm>
            <a:off x="41664" y="2066078"/>
            <a:ext cx="33506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COMPANY OVERVIEW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9224323-EBCF-51E0-D974-C89F882697D1}"/>
              </a:ext>
            </a:extLst>
          </p:cNvPr>
          <p:cNvSpPr/>
          <p:nvPr/>
        </p:nvSpPr>
        <p:spPr>
          <a:xfrm>
            <a:off x="41664" y="3046812"/>
            <a:ext cx="33506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APPLICATIONS</a:t>
            </a:r>
          </a:p>
        </p:txBody>
      </p:sp>
      <p:sp>
        <p:nvSpPr>
          <p:cNvPr id="33" name="Rectangle 32" hidden="1">
            <a:extLst>
              <a:ext uri="{FF2B5EF4-FFF2-40B4-BE49-F238E27FC236}">
                <a16:creationId xmlns:a16="http://schemas.microsoft.com/office/drawing/2014/main" id="{90F28D07-8901-85BA-D666-E6F72F685800}"/>
              </a:ext>
            </a:extLst>
          </p:cNvPr>
          <p:cNvSpPr/>
          <p:nvPr/>
        </p:nvSpPr>
        <p:spPr>
          <a:xfrm>
            <a:off x="41664" y="3539840"/>
            <a:ext cx="33506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Q </a:t>
            </a:r>
            <a:r>
              <a:rPr lang="en-US" sz="2000" dirty="0">
                <a:solidFill>
                  <a:schemeClr val="bg1"/>
                </a:solidFill>
                <a:latin typeface="Metropolis Medium" panose="00000600000000000000" pitchFamily="50" charset="0"/>
              </a:rPr>
              <a:t>&amp;</a:t>
            </a:r>
            <a:r>
              <a:rPr lang="en-US" sz="20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 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8E96BBD-1C23-51E9-8ED9-786187729B26}"/>
              </a:ext>
            </a:extLst>
          </p:cNvPr>
          <p:cNvSpPr/>
          <p:nvPr/>
        </p:nvSpPr>
        <p:spPr>
          <a:xfrm>
            <a:off x="41664" y="2556445"/>
            <a:ext cx="33506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WHAT IS STEALTH TINT</a:t>
            </a:r>
            <a:r>
              <a:rPr lang="en-US" sz="4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FSP DEMO - Organetto UltraBold" panose="00000900000000000000" pitchFamily="50" charset="0"/>
              </a:rPr>
              <a:t>?</a:t>
            </a:r>
          </a:p>
        </p:txBody>
      </p:sp>
      <p:pic>
        <p:nvPicPr>
          <p:cNvPr id="8" name="StealthTint PPT VO v2-09">
            <a:hlinkClick r:id="" action="ppaction://media"/>
            <a:extLst>
              <a:ext uri="{FF2B5EF4-FFF2-40B4-BE49-F238E27FC236}">
                <a16:creationId xmlns:a16="http://schemas.microsoft.com/office/drawing/2014/main" id="{A70B149E-B6EE-34E3-ACCA-5EECB8F2AE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778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xit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7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7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4" grpId="0" animBg="1"/>
      <p:bldP spid="35" grpId="0" animBg="1"/>
      <p:bldP spid="35" grpId="1" animBg="1"/>
      <p:bldP spid="36" grpId="0" animBg="1"/>
      <p:bldP spid="24" grpId="0"/>
      <p:bldP spid="37" grpId="0" animBg="1"/>
      <p:bldP spid="38" grpId="3" animBg="1"/>
      <p:bldP spid="39" grpId="1" animBg="1"/>
      <p:bldP spid="32" grpId="0" uiExpand="1" build="p"/>
      <p:bldP spid="3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570</Words>
  <Application>Microsoft Office PowerPoint</Application>
  <PresentationFormat>Widescreen</PresentationFormat>
  <Paragraphs>136</Paragraphs>
  <Slides>10</Slides>
  <Notes>9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FSP DEMO - Organetto UltraBold</vt:lpstr>
      <vt:lpstr>Calibri</vt:lpstr>
      <vt:lpstr>Calibri Light</vt:lpstr>
      <vt:lpstr>Arial Black</vt:lpstr>
      <vt:lpstr>Arial</vt:lpstr>
      <vt:lpstr>Metropolis Medium</vt:lpstr>
      <vt:lpstr>Comfortaa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Adult Learning Theory</dc:title>
  <dc:creator>Michael Grunhaus</dc:creator>
  <cp:lastModifiedBy>Michael Grunhaus</cp:lastModifiedBy>
  <cp:revision>183</cp:revision>
  <dcterms:created xsi:type="dcterms:W3CDTF">2019-06-04T17:05:18Z</dcterms:created>
  <dcterms:modified xsi:type="dcterms:W3CDTF">2023-10-13T19:04:45Z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A9709C72-8A1B-4C93-9BBE-91FA965A0F05</vt:lpwstr>
  </property>
  <property fmtid="{D5CDD505-2E9C-101B-9397-08002B2CF9AE}" pid="3" name="ArticulatePath">
    <vt:lpwstr>Presentation1</vt:lpwstr>
  </property>
</Properties>
</file>